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96E37A20" ContentType="image/p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2" r:id="rId5"/>
    <p:sldMasterId id="2147483723" r:id="rId6"/>
  </p:sldMasterIdLst>
  <p:notesMasterIdLst>
    <p:notesMasterId r:id="rId46"/>
  </p:notesMasterIdLst>
  <p:handoutMasterIdLst>
    <p:handoutMasterId r:id="rId47"/>
  </p:handoutMasterIdLst>
  <p:sldIdLst>
    <p:sldId id="361"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261" r:id="rId25"/>
    <p:sldId id="264" r:id="rId26"/>
    <p:sldId id="342" r:id="rId27"/>
    <p:sldId id="343" r:id="rId28"/>
    <p:sldId id="344" r:id="rId29"/>
    <p:sldId id="357" r:id="rId30"/>
    <p:sldId id="380" r:id="rId31"/>
    <p:sldId id="345" r:id="rId32"/>
    <p:sldId id="346" r:id="rId33"/>
    <p:sldId id="347" r:id="rId34"/>
    <p:sldId id="349" r:id="rId35"/>
    <p:sldId id="352" r:id="rId36"/>
    <p:sldId id="354" r:id="rId37"/>
    <p:sldId id="351" r:id="rId38"/>
    <p:sldId id="358" r:id="rId39"/>
    <p:sldId id="359" r:id="rId40"/>
    <p:sldId id="360" r:id="rId41"/>
    <p:sldId id="382" r:id="rId42"/>
    <p:sldId id="383" r:id="rId43"/>
    <p:sldId id="384" r:id="rId44"/>
    <p:sldId id="2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DD402F-3E6E-40AD-AFF9-DB36B694F40E}">
          <p14:sldIdLst>
            <p14:sldId id="361"/>
            <p14:sldId id="363"/>
            <p14:sldId id="364"/>
            <p14:sldId id="365"/>
            <p14:sldId id="366"/>
            <p14:sldId id="367"/>
            <p14:sldId id="368"/>
            <p14:sldId id="369"/>
            <p14:sldId id="370"/>
            <p14:sldId id="371"/>
            <p14:sldId id="372"/>
            <p14:sldId id="373"/>
            <p14:sldId id="374"/>
            <p14:sldId id="375"/>
            <p14:sldId id="376"/>
            <p14:sldId id="377"/>
            <p14:sldId id="378"/>
            <p14:sldId id="379"/>
            <p14:sldId id="261"/>
            <p14:sldId id="264"/>
          </p14:sldIdLst>
        </p14:section>
        <p14:section name="PowerShell - DSC" id="{547A2E7D-BBD7-4B34-9BC2-D63CA1314B32}">
          <p14:sldIdLst>
            <p14:sldId id="342"/>
            <p14:sldId id="343"/>
            <p14:sldId id="344"/>
            <p14:sldId id="357"/>
            <p14:sldId id="380"/>
            <p14:sldId id="345"/>
            <p14:sldId id="346"/>
            <p14:sldId id="347"/>
            <p14:sldId id="349"/>
            <p14:sldId id="352"/>
            <p14:sldId id="354"/>
            <p14:sldId id="351"/>
            <p14:sldId id="358"/>
            <p14:sldId id="359"/>
            <p14:sldId id="360"/>
            <p14:sldId id="382"/>
            <p14:sldId id="383"/>
            <p14:sldId id="384"/>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WB_Rohit" initials="R" lastIdx="21" clrIdx="0"/>
  <p:cmAuthor id="1" name="TWB_Trevor" initials="TWB_TJC" lastIdx="30" clrIdx="1"/>
  <p:cmAuthor id="2" name="Yamini Prakash" initials="YP"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EEF"/>
    <a:srgbClr val="129038"/>
    <a:srgbClr val="0A5BBA"/>
    <a:srgbClr val="3F3F3F"/>
    <a:srgbClr val="002050"/>
    <a:srgbClr val="0E715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2653" autoAdjust="0"/>
  </p:normalViewPr>
  <p:slideViewPr>
    <p:cSldViewPr snapToGrid="0">
      <p:cViewPr varScale="1">
        <p:scale>
          <a:sx n="63" d="100"/>
          <a:sy n="63" d="100"/>
        </p:scale>
        <p:origin x="66" y="792"/>
      </p:cViewPr>
      <p:guideLst>
        <p:guide orient="horz" pos="2160"/>
        <p:guide pos="3840"/>
      </p:guideLst>
    </p:cSldViewPr>
  </p:slideViewPr>
  <p:notesTextViewPr>
    <p:cViewPr>
      <p:scale>
        <a:sx n="1" d="1"/>
        <a:sy n="1" d="1"/>
      </p:scale>
      <p:origin x="0" y="0"/>
    </p:cViewPr>
  </p:notesTextViewPr>
  <p:notesViewPr>
    <p:cSldViewPr snapToGrid="0">
      <p:cViewPr>
        <p:scale>
          <a:sx n="83" d="100"/>
          <a:sy n="83" d="100"/>
        </p:scale>
        <p:origin x="3930" y="2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F29C4-95AA-4A4D-8856-2A37C70F0CA4}" type="doc">
      <dgm:prSet loTypeId="urn:microsoft.com/office/officeart/2005/8/layout/chevronAccent+Icon" loCatId="process" qsTypeId="urn:microsoft.com/office/officeart/2005/8/quickstyle/simple1" qsCatId="simple" csTypeId="urn:microsoft.com/office/officeart/2005/8/colors/colorful4" csCatId="colorful" phldr="1"/>
      <dgm:spPr/>
    </dgm:pt>
    <dgm:pt modelId="{CC48903A-AE00-4CE5-80B7-A4AE2740124E}">
      <dgm:prSet phldrT="[Text]"/>
      <dgm:spPr/>
      <dgm:t>
        <a:bodyPr/>
        <a:lstStyle/>
        <a:p>
          <a:r>
            <a:rPr lang="en-US" dirty="0" smtClean="0"/>
            <a:t>Development</a:t>
          </a:r>
          <a:endParaRPr lang="en-US" dirty="0"/>
        </a:p>
      </dgm:t>
    </dgm:pt>
    <dgm:pt modelId="{F9772FE3-4CA1-4399-A761-CDBB817DF6AA}" type="parTrans" cxnId="{91220052-8606-4A98-9922-6BB2445397AC}">
      <dgm:prSet/>
      <dgm:spPr/>
      <dgm:t>
        <a:bodyPr/>
        <a:lstStyle/>
        <a:p>
          <a:endParaRPr lang="en-US"/>
        </a:p>
      </dgm:t>
    </dgm:pt>
    <dgm:pt modelId="{8A76D23F-39C1-4C2A-BD0A-866EFF6205BA}" type="sibTrans" cxnId="{91220052-8606-4A98-9922-6BB2445397AC}">
      <dgm:prSet/>
      <dgm:spPr/>
      <dgm:t>
        <a:bodyPr/>
        <a:lstStyle/>
        <a:p>
          <a:endParaRPr lang="en-US"/>
        </a:p>
      </dgm:t>
    </dgm:pt>
    <dgm:pt modelId="{9944AB0A-09B6-49BA-A4EE-17CD4CE480DA}">
      <dgm:prSet phldrT="[Text]"/>
      <dgm:spPr/>
      <dgm:t>
        <a:bodyPr/>
        <a:lstStyle/>
        <a:p>
          <a:r>
            <a:rPr lang="en-US" dirty="0" smtClean="0"/>
            <a:t>Test</a:t>
          </a:r>
          <a:endParaRPr lang="en-US" dirty="0"/>
        </a:p>
      </dgm:t>
    </dgm:pt>
    <dgm:pt modelId="{FA41E1F5-AC6D-4163-B633-69E4A096590C}" type="parTrans" cxnId="{25CC4D6F-C0E7-46B5-BDBF-0657947143D8}">
      <dgm:prSet/>
      <dgm:spPr/>
      <dgm:t>
        <a:bodyPr/>
        <a:lstStyle/>
        <a:p>
          <a:endParaRPr lang="en-US"/>
        </a:p>
      </dgm:t>
    </dgm:pt>
    <dgm:pt modelId="{1D08A53E-27C9-4283-B6E7-1A686AA851F3}" type="sibTrans" cxnId="{25CC4D6F-C0E7-46B5-BDBF-0657947143D8}">
      <dgm:prSet/>
      <dgm:spPr/>
      <dgm:t>
        <a:bodyPr/>
        <a:lstStyle/>
        <a:p>
          <a:endParaRPr lang="en-US"/>
        </a:p>
      </dgm:t>
    </dgm:pt>
    <dgm:pt modelId="{4576BFA4-25D4-42B9-9F7C-00E4F30C6E49}">
      <dgm:prSet phldrT="[Text]"/>
      <dgm:spPr/>
      <dgm:t>
        <a:bodyPr/>
        <a:lstStyle/>
        <a:p>
          <a:r>
            <a:rPr lang="en-US" dirty="0" smtClean="0"/>
            <a:t>Production</a:t>
          </a:r>
          <a:endParaRPr lang="en-US" dirty="0"/>
        </a:p>
      </dgm:t>
    </dgm:pt>
    <dgm:pt modelId="{ED6D8437-D7BB-46E7-B407-A9ACCE7B9BD4}" type="parTrans" cxnId="{CEFA5507-630F-4A5D-B474-CF1D5CDB9704}">
      <dgm:prSet/>
      <dgm:spPr/>
      <dgm:t>
        <a:bodyPr/>
        <a:lstStyle/>
        <a:p>
          <a:endParaRPr lang="en-US"/>
        </a:p>
      </dgm:t>
    </dgm:pt>
    <dgm:pt modelId="{8445E488-AF0E-4E01-BE90-2C21692AE822}" type="sibTrans" cxnId="{CEFA5507-630F-4A5D-B474-CF1D5CDB9704}">
      <dgm:prSet/>
      <dgm:spPr/>
      <dgm:t>
        <a:bodyPr/>
        <a:lstStyle/>
        <a:p>
          <a:endParaRPr lang="en-US"/>
        </a:p>
      </dgm:t>
    </dgm:pt>
    <dgm:pt modelId="{AB767DC4-F9D4-47B2-AD8A-CC828AA5AAE1}" type="pres">
      <dgm:prSet presAssocID="{10BF29C4-95AA-4A4D-8856-2A37C70F0CA4}" presName="Name0" presStyleCnt="0">
        <dgm:presLayoutVars>
          <dgm:dir/>
          <dgm:resizeHandles val="exact"/>
        </dgm:presLayoutVars>
      </dgm:prSet>
      <dgm:spPr/>
    </dgm:pt>
    <dgm:pt modelId="{68EC4EA5-B168-45B9-B550-BC7D191D3D35}" type="pres">
      <dgm:prSet presAssocID="{CC48903A-AE00-4CE5-80B7-A4AE2740124E}" presName="composite" presStyleCnt="0"/>
      <dgm:spPr/>
    </dgm:pt>
    <dgm:pt modelId="{A38C3EE0-3EC6-48D4-A941-60766C45D580}" type="pres">
      <dgm:prSet presAssocID="{CC48903A-AE00-4CE5-80B7-A4AE2740124E}" presName="bgChev" presStyleLbl="node1" presStyleIdx="0" presStyleCnt="3"/>
      <dgm:spPr/>
    </dgm:pt>
    <dgm:pt modelId="{FC4A879D-5519-4F4A-BAC2-9A17B4C8EA5A}" type="pres">
      <dgm:prSet presAssocID="{CC48903A-AE00-4CE5-80B7-A4AE2740124E}" presName="txNode" presStyleLbl="fgAcc1" presStyleIdx="0" presStyleCnt="3">
        <dgm:presLayoutVars>
          <dgm:bulletEnabled val="1"/>
        </dgm:presLayoutVars>
      </dgm:prSet>
      <dgm:spPr/>
      <dgm:t>
        <a:bodyPr/>
        <a:lstStyle/>
        <a:p>
          <a:endParaRPr lang="en-US"/>
        </a:p>
      </dgm:t>
    </dgm:pt>
    <dgm:pt modelId="{71F7E887-7421-48D7-8AF3-CFAEBA4D9E7F}" type="pres">
      <dgm:prSet presAssocID="{8A76D23F-39C1-4C2A-BD0A-866EFF6205BA}" presName="compositeSpace" presStyleCnt="0"/>
      <dgm:spPr/>
    </dgm:pt>
    <dgm:pt modelId="{6A2B0D43-74FE-483E-A3C2-2D43D27E6AEC}" type="pres">
      <dgm:prSet presAssocID="{9944AB0A-09B6-49BA-A4EE-17CD4CE480DA}" presName="composite" presStyleCnt="0"/>
      <dgm:spPr/>
    </dgm:pt>
    <dgm:pt modelId="{BD4E6F89-50A0-4E83-8F1E-43010E05C4F9}" type="pres">
      <dgm:prSet presAssocID="{9944AB0A-09B6-49BA-A4EE-17CD4CE480DA}" presName="bgChev" presStyleLbl="node1" presStyleIdx="1" presStyleCnt="3"/>
      <dgm:spPr/>
    </dgm:pt>
    <dgm:pt modelId="{80D53992-1EBF-484D-AE53-33464BA92EE8}" type="pres">
      <dgm:prSet presAssocID="{9944AB0A-09B6-49BA-A4EE-17CD4CE480DA}" presName="txNode" presStyleLbl="fgAcc1" presStyleIdx="1" presStyleCnt="3">
        <dgm:presLayoutVars>
          <dgm:bulletEnabled val="1"/>
        </dgm:presLayoutVars>
      </dgm:prSet>
      <dgm:spPr/>
      <dgm:t>
        <a:bodyPr/>
        <a:lstStyle/>
        <a:p>
          <a:endParaRPr lang="en-US"/>
        </a:p>
      </dgm:t>
    </dgm:pt>
    <dgm:pt modelId="{53130AFA-5E29-4DB1-B9ED-FD8224E9C8F1}" type="pres">
      <dgm:prSet presAssocID="{1D08A53E-27C9-4283-B6E7-1A686AA851F3}" presName="compositeSpace" presStyleCnt="0"/>
      <dgm:spPr/>
    </dgm:pt>
    <dgm:pt modelId="{D7083B14-1879-4BDD-A011-A15869B37A50}" type="pres">
      <dgm:prSet presAssocID="{4576BFA4-25D4-42B9-9F7C-00E4F30C6E49}" presName="composite" presStyleCnt="0"/>
      <dgm:spPr/>
    </dgm:pt>
    <dgm:pt modelId="{0ED2BB06-1248-456E-AB61-670639A6C9C1}" type="pres">
      <dgm:prSet presAssocID="{4576BFA4-25D4-42B9-9F7C-00E4F30C6E49}" presName="bgChev" presStyleLbl="node1" presStyleIdx="2" presStyleCnt="3"/>
      <dgm:spPr/>
    </dgm:pt>
    <dgm:pt modelId="{E89C7F7F-7150-4FBD-9B03-65CD8A69F286}" type="pres">
      <dgm:prSet presAssocID="{4576BFA4-25D4-42B9-9F7C-00E4F30C6E49}" presName="txNode" presStyleLbl="fgAcc1" presStyleIdx="2" presStyleCnt="3">
        <dgm:presLayoutVars>
          <dgm:bulletEnabled val="1"/>
        </dgm:presLayoutVars>
      </dgm:prSet>
      <dgm:spPr/>
      <dgm:t>
        <a:bodyPr/>
        <a:lstStyle/>
        <a:p>
          <a:endParaRPr lang="en-US"/>
        </a:p>
      </dgm:t>
    </dgm:pt>
  </dgm:ptLst>
  <dgm:cxnLst>
    <dgm:cxn modelId="{C3E9E02C-2FD1-471D-B702-4FA30737A5BE}" type="presOf" srcId="{9944AB0A-09B6-49BA-A4EE-17CD4CE480DA}" destId="{80D53992-1EBF-484D-AE53-33464BA92EE8}" srcOrd="0" destOrd="0" presId="urn:microsoft.com/office/officeart/2005/8/layout/chevronAccent+Icon"/>
    <dgm:cxn modelId="{91220052-8606-4A98-9922-6BB2445397AC}" srcId="{10BF29C4-95AA-4A4D-8856-2A37C70F0CA4}" destId="{CC48903A-AE00-4CE5-80B7-A4AE2740124E}" srcOrd="0" destOrd="0" parTransId="{F9772FE3-4CA1-4399-A761-CDBB817DF6AA}" sibTransId="{8A76D23F-39C1-4C2A-BD0A-866EFF6205BA}"/>
    <dgm:cxn modelId="{25CC4D6F-C0E7-46B5-BDBF-0657947143D8}" srcId="{10BF29C4-95AA-4A4D-8856-2A37C70F0CA4}" destId="{9944AB0A-09B6-49BA-A4EE-17CD4CE480DA}" srcOrd="1" destOrd="0" parTransId="{FA41E1F5-AC6D-4163-B633-69E4A096590C}" sibTransId="{1D08A53E-27C9-4283-B6E7-1A686AA851F3}"/>
    <dgm:cxn modelId="{CEFA5507-630F-4A5D-B474-CF1D5CDB9704}" srcId="{10BF29C4-95AA-4A4D-8856-2A37C70F0CA4}" destId="{4576BFA4-25D4-42B9-9F7C-00E4F30C6E49}" srcOrd="2" destOrd="0" parTransId="{ED6D8437-D7BB-46E7-B407-A9ACCE7B9BD4}" sibTransId="{8445E488-AF0E-4E01-BE90-2C21692AE822}"/>
    <dgm:cxn modelId="{53D597FD-99AE-4668-A072-6C3518506152}" type="presOf" srcId="{CC48903A-AE00-4CE5-80B7-A4AE2740124E}" destId="{FC4A879D-5519-4F4A-BAC2-9A17B4C8EA5A}" srcOrd="0" destOrd="0" presId="urn:microsoft.com/office/officeart/2005/8/layout/chevronAccent+Icon"/>
    <dgm:cxn modelId="{6F3054CB-3FD6-4CBE-961C-F39D9CA35C9F}" type="presOf" srcId="{4576BFA4-25D4-42B9-9F7C-00E4F30C6E49}" destId="{E89C7F7F-7150-4FBD-9B03-65CD8A69F286}" srcOrd="0" destOrd="0" presId="urn:microsoft.com/office/officeart/2005/8/layout/chevronAccent+Icon"/>
    <dgm:cxn modelId="{D1BA7980-CB9D-4E0B-8926-363321482998}" type="presOf" srcId="{10BF29C4-95AA-4A4D-8856-2A37C70F0CA4}" destId="{AB767DC4-F9D4-47B2-AD8A-CC828AA5AAE1}" srcOrd="0" destOrd="0" presId="urn:microsoft.com/office/officeart/2005/8/layout/chevronAccent+Icon"/>
    <dgm:cxn modelId="{F3DE25C4-27D8-4EF0-9680-36A2182FF18D}" type="presParOf" srcId="{AB767DC4-F9D4-47B2-AD8A-CC828AA5AAE1}" destId="{68EC4EA5-B168-45B9-B550-BC7D191D3D35}" srcOrd="0" destOrd="0" presId="urn:microsoft.com/office/officeart/2005/8/layout/chevronAccent+Icon"/>
    <dgm:cxn modelId="{61643CB8-A3F8-4EFB-8774-60EB8111CAF1}" type="presParOf" srcId="{68EC4EA5-B168-45B9-B550-BC7D191D3D35}" destId="{A38C3EE0-3EC6-48D4-A941-60766C45D580}" srcOrd="0" destOrd="0" presId="urn:microsoft.com/office/officeart/2005/8/layout/chevronAccent+Icon"/>
    <dgm:cxn modelId="{0DFEF264-706D-4AA8-9F81-6FC45E69318D}" type="presParOf" srcId="{68EC4EA5-B168-45B9-B550-BC7D191D3D35}" destId="{FC4A879D-5519-4F4A-BAC2-9A17B4C8EA5A}" srcOrd="1" destOrd="0" presId="urn:microsoft.com/office/officeart/2005/8/layout/chevronAccent+Icon"/>
    <dgm:cxn modelId="{2253AB7E-6582-4FAF-A312-B46666028A78}" type="presParOf" srcId="{AB767DC4-F9D4-47B2-AD8A-CC828AA5AAE1}" destId="{71F7E887-7421-48D7-8AF3-CFAEBA4D9E7F}" srcOrd="1" destOrd="0" presId="urn:microsoft.com/office/officeart/2005/8/layout/chevronAccent+Icon"/>
    <dgm:cxn modelId="{0F9E2C32-F5C9-413E-A4F6-D5BA8F862CE7}" type="presParOf" srcId="{AB767DC4-F9D4-47B2-AD8A-CC828AA5AAE1}" destId="{6A2B0D43-74FE-483E-A3C2-2D43D27E6AEC}" srcOrd="2" destOrd="0" presId="urn:microsoft.com/office/officeart/2005/8/layout/chevronAccent+Icon"/>
    <dgm:cxn modelId="{B060B473-E8E2-4C37-B41B-786764131C97}" type="presParOf" srcId="{6A2B0D43-74FE-483E-A3C2-2D43D27E6AEC}" destId="{BD4E6F89-50A0-4E83-8F1E-43010E05C4F9}" srcOrd="0" destOrd="0" presId="urn:microsoft.com/office/officeart/2005/8/layout/chevronAccent+Icon"/>
    <dgm:cxn modelId="{14B5C0AC-5543-45B6-833F-A3F520F79984}" type="presParOf" srcId="{6A2B0D43-74FE-483E-A3C2-2D43D27E6AEC}" destId="{80D53992-1EBF-484D-AE53-33464BA92EE8}" srcOrd="1" destOrd="0" presId="urn:microsoft.com/office/officeart/2005/8/layout/chevronAccent+Icon"/>
    <dgm:cxn modelId="{95EFE496-2E36-49A4-81CB-65456373C184}" type="presParOf" srcId="{AB767DC4-F9D4-47B2-AD8A-CC828AA5AAE1}" destId="{53130AFA-5E29-4DB1-B9ED-FD8224E9C8F1}" srcOrd="3" destOrd="0" presId="urn:microsoft.com/office/officeart/2005/8/layout/chevronAccent+Icon"/>
    <dgm:cxn modelId="{C491288C-6B48-48F6-93AA-69A25552CBFB}" type="presParOf" srcId="{AB767DC4-F9D4-47B2-AD8A-CC828AA5AAE1}" destId="{D7083B14-1879-4BDD-A011-A15869B37A50}" srcOrd="4" destOrd="0" presId="urn:microsoft.com/office/officeart/2005/8/layout/chevronAccent+Icon"/>
    <dgm:cxn modelId="{23846F7F-DE90-455B-ADC4-7D8E1CAACF69}" type="presParOf" srcId="{D7083B14-1879-4BDD-A011-A15869B37A50}" destId="{0ED2BB06-1248-456E-AB61-670639A6C9C1}" srcOrd="0" destOrd="0" presId="urn:microsoft.com/office/officeart/2005/8/layout/chevronAccent+Icon"/>
    <dgm:cxn modelId="{6FC3F925-C275-44A3-84E9-A347E2A6301E}" type="presParOf" srcId="{D7083B14-1879-4BDD-A011-A15869B37A50}" destId="{E89C7F7F-7150-4FBD-9B03-65CD8A69F286}"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F9D77-0356-4872-B708-AEB52FD47AF7}" type="doc">
      <dgm:prSet loTypeId="urn:microsoft.com/office/officeart/2005/8/layout/vList5" loCatId="list" qsTypeId="urn:microsoft.com/office/officeart/2005/8/quickstyle/simple1" qsCatId="simple" csTypeId="urn:microsoft.com/office/officeart/2005/8/colors/colorful4" csCatId="colorful" phldr="1"/>
      <dgm:spPr/>
    </dgm:pt>
    <dgm:pt modelId="{4FB2E02E-7B31-4908-BC65-B7911FFB6871}">
      <dgm:prSet phldrT="[Text]" custT="1"/>
      <dgm:spPr/>
      <dgm:t>
        <a:bodyPr/>
        <a:lstStyle/>
        <a:p>
          <a:r>
            <a:rPr lang="en-US" sz="3600" dirty="0" smtClean="0"/>
            <a:t>Configuration as Code</a:t>
          </a:r>
          <a:endParaRPr lang="en-US" sz="3600" dirty="0"/>
        </a:p>
      </dgm:t>
    </dgm:pt>
    <dgm:pt modelId="{5C072D8D-B0AE-4754-91BB-A5F1D68E77B2}" type="parTrans" cxnId="{9E9BA78B-0355-4AD2-9F17-6AA368BECE4A}">
      <dgm:prSet/>
      <dgm:spPr/>
      <dgm:t>
        <a:bodyPr/>
        <a:lstStyle/>
        <a:p>
          <a:endParaRPr lang="en-US"/>
        </a:p>
      </dgm:t>
    </dgm:pt>
    <dgm:pt modelId="{99B0034D-56F9-479D-A21E-C08A98ECF295}" type="sibTrans" cxnId="{9E9BA78B-0355-4AD2-9F17-6AA368BECE4A}">
      <dgm:prSet/>
      <dgm:spPr/>
      <dgm:t>
        <a:bodyPr/>
        <a:lstStyle/>
        <a:p>
          <a:endParaRPr lang="en-US"/>
        </a:p>
      </dgm:t>
    </dgm:pt>
    <dgm:pt modelId="{127C956A-FFEA-486C-9C74-5A5AEBE39E2D}">
      <dgm:prSet phldrT="[Text]" custT="1"/>
      <dgm:spPr/>
      <dgm:t>
        <a:bodyPr/>
        <a:lstStyle/>
        <a:p>
          <a:r>
            <a:rPr lang="en-US" sz="3600" dirty="0" err="1" smtClean="0"/>
            <a:t>DevOps</a:t>
          </a:r>
          <a:endParaRPr lang="en-US" sz="3600" dirty="0"/>
        </a:p>
      </dgm:t>
    </dgm:pt>
    <dgm:pt modelId="{23E80CE9-4DD5-4AED-B740-338469A1CA84}" type="parTrans" cxnId="{0B5E9906-FB13-42A2-9577-824725695496}">
      <dgm:prSet/>
      <dgm:spPr/>
      <dgm:t>
        <a:bodyPr/>
        <a:lstStyle/>
        <a:p>
          <a:endParaRPr lang="en-US"/>
        </a:p>
      </dgm:t>
    </dgm:pt>
    <dgm:pt modelId="{D8865BFF-6C26-4F70-9E20-5F6201FF6476}" type="sibTrans" cxnId="{0B5E9906-FB13-42A2-9577-824725695496}">
      <dgm:prSet/>
      <dgm:spPr/>
      <dgm:t>
        <a:bodyPr/>
        <a:lstStyle/>
        <a:p>
          <a:endParaRPr lang="en-US"/>
        </a:p>
      </dgm:t>
    </dgm:pt>
    <dgm:pt modelId="{439528DB-5806-4163-BFF6-33D034D035CB}">
      <dgm:prSet phldrT="[Text]" custT="1"/>
      <dgm:spPr/>
      <dgm:t>
        <a:bodyPr/>
        <a:lstStyle/>
        <a:p>
          <a:r>
            <a:rPr lang="en-US" sz="3600" dirty="0" smtClean="0"/>
            <a:t>Cloud Scale</a:t>
          </a:r>
          <a:endParaRPr lang="en-US" sz="3600" dirty="0"/>
        </a:p>
      </dgm:t>
    </dgm:pt>
    <dgm:pt modelId="{4C717AA2-70D7-4359-8179-C0249C20C26C}" type="parTrans" cxnId="{7219C732-9BF6-4E51-AA73-335454FACDC7}">
      <dgm:prSet/>
      <dgm:spPr/>
      <dgm:t>
        <a:bodyPr/>
        <a:lstStyle/>
        <a:p>
          <a:endParaRPr lang="en-US"/>
        </a:p>
      </dgm:t>
    </dgm:pt>
    <dgm:pt modelId="{580DFD2A-A6CB-4773-B984-3CB77B74113C}" type="sibTrans" cxnId="{7219C732-9BF6-4E51-AA73-335454FACDC7}">
      <dgm:prSet/>
      <dgm:spPr/>
      <dgm:t>
        <a:bodyPr/>
        <a:lstStyle/>
        <a:p>
          <a:endParaRPr lang="en-US"/>
        </a:p>
      </dgm:t>
    </dgm:pt>
    <dgm:pt modelId="{12954B1E-125F-4B69-93DD-02DF31B8A8EA}">
      <dgm:prSet phldrT="[Text]" custT="1"/>
      <dgm:spPr/>
      <dgm:t>
        <a:bodyPr/>
        <a:lstStyle/>
        <a:p>
          <a:r>
            <a:rPr lang="en-US" sz="2600" dirty="0" smtClean="0"/>
            <a:t>Conflict detection</a:t>
          </a:r>
          <a:endParaRPr lang="en-US" sz="2600" dirty="0"/>
        </a:p>
      </dgm:t>
    </dgm:pt>
    <dgm:pt modelId="{3684C656-716A-402F-AED8-77B57B50DEDA}" type="parTrans" cxnId="{B4DB742F-AA84-48DC-B0FB-594029E4EC17}">
      <dgm:prSet/>
      <dgm:spPr/>
      <dgm:t>
        <a:bodyPr/>
        <a:lstStyle/>
        <a:p>
          <a:endParaRPr lang="en-US"/>
        </a:p>
      </dgm:t>
    </dgm:pt>
    <dgm:pt modelId="{15B3CBBE-6577-4B29-A51D-9517EBE98443}" type="sibTrans" cxnId="{B4DB742F-AA84-48DC-B0FB-594029E4EC17}">
      <dgm:prSet/>
      <dgm:spPr/>
      <dgm:t>
        <a:bodyPr/>
        <a:lstStyle/>
        <a:p>
          <a:endParaRPr lang="en-US"/>
        </a:p>
      </dgm:t>
    </dgm:pt>
    <dgm:pt modelId="{B7E6CC69-CE53-4858-B526-2EF0884CCBA8}">
      <dgm:prSet custT="1"/>
      <dgm:spPr/>
      <dgm:t>
        <a:bodyPr/>
        <a:lstStyle/>
        <a:p>
          <a:r>
            <a:rPr lang="en-US" sz="2600" dirty="0" smtClean="0"/>
            <a:t>Single source, multiple environments</a:t>
          </a:r>
        </a:p>
      </dgm:t>
    </dgm:pt>
    <dgm:pt modelId="{C557E266-5645-48FD-98B8-A9FBB013C1B3}" type="parTrans" cxnId="{0C4CFFDC-91B4-43BB-A8BD-AC04CD51646E}">
      <dgm:prSet/>
      <dgm:spPr/>
      <dgm:t>
        <a:bodyPr/>
        <a:lstStyle/>
        <a:p>
          <a:endParaRPr lang="en-US"/>
        </a:p>
      </dgm:t>
    </dgm:pt>
    <dgm:pt modelId="{67F953B0-8821-42E3-A1F5-DF375996AED9}" type="sibTrans" cxnId="{0C4CFFDC-91B4-43BB-A8BD-AC04CD51646E}">
      <dgm:prSet/>
      <dgm:spPr/>
      <dgm:t>
        <a:bodyPr/>
        <a:lstStyle/>
        <a:p>
          <a:endParaRPr lang="en-US"/>
        </a:p>
      </dgm:t>
    </dgm:pt>
    <dgm:pt modelId="{2A1FD602-F021-4C45-B9BF-C46E5AC925AF}">
      <dgm:prSet custT="1"/>
      <dgm:spPr/>
      <dgm:t>
        <a:bodyPr/>
        <a:lstStyle/>
        <a:p>
          <a:r>
            <a:rPr lang="en-US" sz="2600" dirty="0" err="1" smtClean="0"/>
            <a:t>Composable</a:t>
          </a:r>
          <a:r>
            <a:rPr lang="en-US" sz="2600" dirty="0" smtClean="0"/>
            <a:t>, common components</a:t>
          </a:r>
        </a:p>
      </dgm:t>
    </dgm:pt>
    <dgm:pt modelId="{F8744827-F42F-4EAE-84F4-25DFC8EDD878}" type="parTrans" cxnId="{4F6E7A87-CA3F-4A7A-B9E1-F1C7A3B377CD}">
      <dgm:prSet/>
      <dgm:spPr/>
      <dgm:t>
        <a:bodyPr/>
        <a:lstStyle/>
        <a:p>
          <a:endParaRPr lang="en-US"/>
        </a:p>
      </dgm:t>
    </dgm:pt>
    <dgm:pt modelId="{170A5EFF-872C-4CED-BD9F-627DA45EAE3E}" type="sibTrans" cxnId="{4F6E7A87-CA3F-4A7A-B9E1-F1C7A3B377CD}">
      <dgm:prSet/>
      <dgm:spPr/>
      <dgm:t>
        <a:bodyPr/>
        <a:lstStyle/>
        <a:p>
          <a:endParaRPr lang="en-US"/>
        </a:p>
      </dgm:t>
    </dgm:pt>
    <dgm:pt modelId="{B520B9C4-626C-4319-8B6C-3148B13827A1}">
      <dgm:prSet phldrT="[Text]" custT="1"/>
      <dgm:spPr/>
      <dgm:t>
        <a:bodyPr/>
        <a:lstStyle/>
        <a:p>
          <a:r>
            <a:rPr lang="en-US" sz="2600" dirty="0" smtClean="0"/>
            <a:t>Common toolset for Dev &amp; Ops</a:t>
          </a:r>
          <a:endParaRPr lang="en-US" sz="2600" dirty="0"/>
        </a:p>
      </dgm:t>
    </dgm:pt>
    <dgm:pt modelId="{D67E0611-F92A-48CE-82D4-B4F8D4B974A1}" type="parTrans" cxnId="{7AC665F7-E4FA-474A-AEF1-C8270C11DF76}">
      <dgm:prSet/>
      <dgm:spPr/>
      <dgm:t>
        <a:bodyPr/>
        <a:lstStyle/>
        <a:p>
          <a:endParaRPr lang="en-US"/>
        </a:p>
      </dgm:t>
    </dgm:pt>
    <dgm:pt modelId="{63848560-C08C-4D7E-BF05-580191A82086}" type="sibTrans" cxnId="{7AC665F7-E4FA-474A-AEF1-C8270C11DF76}">
      <dgm:prSet/>
      <dgm:spPr/>
      <dgm:t>
        <a:bodyPr/>
        <a:lstStyle/>
        <a:p>
          <a:endParaRPr lang="en-US"/>
        </a:p>
      </dgm:t>
    </dgm:pt>
    <dgm:pt modelId="{8A76D311-1904-4286-BF28-EF59874421E8}">
      <dgm:prSet custT="1"/>
      <dgm:spPr/>
      <dgm:t>
        <a:bodyPr/>
        <a:lstStyle/>
        <a:p>
          <a:r>
            <a:rPr lang="en-US" sz="2600" dirty="0" smtClean="0"/>
            <a:t>Apply Dev practices to Ops</a:t>
          </a:r>
        </a:p>
      </dgm:t>
    </dgm:pt>
    <dgm:pt modelId="{F9A78FCE-77EF-4D87-953C-AB2EBCB2DB9F}" type="parTrans" cxnId="{ECF1AE94-D06E-4CDC-B684-9E793E5796D6}">
      <dgm:prSet/>
      <dgm:spPr/>
      <dgm:t>
        <a:bodyPr/>
        <a:lstStyle/>
        <a:p>
          <a:endParaRPr lang="en-US"/>
        </a:p>
      </dgm:t>
    </dgm:pt>
    <dgm:pt modelId="{37047D77-5DD4-456C-A0C5-27E89953E4C6}" type="sibTrans" cxnId="{ECF1AE94-D06E-4CDC-B684-9E793E5796D6}">
      <dgm:prSet/>
      <dgm:spPr/>
      <dgm:t>
        <a:bodyPr/>
        <a:lstStyle/>
        <a:p>
          <a:endParaRPr lang="en-US"/>
        </a:p>
      </dgm:t>
    </dgm:pt>
    <dgm:pt modelId="{A6691457-19A5-4236-B9EB-3FB671C2FD57}">
      <dgm:prSet custT="1"/>
      <dgm:spPr/>
      <dgm:t>
        <a:bodyPr/>
        <a:lstStyle/>
        <a:p>
          <a:r>
            <a:rPr lang="en-US" sz="2600" dirty="0" smtClean="0"/>
            <a:t>Continuous deployment</a:t>
          </a:r>
        </a:p>
      </dgm:t>
    </dgm:pt>
    <dgm:pt modelId="{EC6D1B77-3509-4502-8C70-7927E4A79112}" type="parTrans" cxnId="{AED72F1E-B0DA-468E-A366-E9017B08BFA0}">
      <dgm:prSet/>
      <dgm:spPr/>
      <dgm:t>
        <a:bodyPr/>
        <a:lstStyle/>
        <a:p>
          <a:endParaRPr lang="en-US"/>
        </a:p>
      </dgm:t>
    </dgm:pt>
    <dgm:pt modelId="{F95DB0FF-725C-46CF-9F70-1C07B191E255}" type="sibTrans" cxnId="{AED72F1E-B0DA-468E-A366-E9017B08BFA0}">
      <dgm:prSet/>
      <dgm:spPr/>
      <dgm:t>
        <a:bodyPr/>
        <a:lstStyle/>
        <a:p>
          <a:endParaRPr lang="en-US"/>
        </a:p>
      </dgm:t>
    </dgm:pt>
    <dgm:pt modelId="{63288D29-0A83-46D1-B8B0-8E085C70F5E0}">
      <dgm:prSet phldrT="[Text]" custT="1"/>
      <dgm:spPr/>
      <dgm:t>
        <a:bodyPr/>
        <a:lstStyle/>
        <a:p>
          <a:r>
            <a:rPr lang="en-US" sz="2600" dirty="0" smtClean="0"/>
            <a:t>Reduce complexity from within</a:t>
          </a:r>
          <a:endParaRPr lang="en-US" sz="2600" dirty="0"/>
        </a:p>
      </dgm:t>
    </dgm:pt>
    <dgm:pt modelId="{E3B33CD6-27C1-4B2F-95A6-9E1332CFEC6B}" type="parTrans" cxnId="{ECB31995-CBF2-472F-9FC3-19AA45CC0240}">
      <dgm:prSet/>
      <dgm:spPr/>
      <dgm:t>
        <a:bodyPr/>
        <a:lstStyle/>
        <a:p>
          <a:endParaRPr lang="en-US"/>
        </a:p>
      </dgm:t>
    </dgm:pt>
    <dgm:pt modelId="{B2B6C3ED-16AF-4337-9C79-DD9630A728C4}" type="sibTrans" cxnId="{ECB31995-CBF2-472F-9FC3-19AA45CC0240}">
      <dgm:prSet/>
      <dgm:spPr/>
      <dgm:t>
        <a:bodyPr/>
        <a:lstStyle/>
        <a:p>
          <a:endParaRPr lang="en-US"/>
        </a:p>
      </dgm:t>
    </dgm:pt>
    <dgm:pt modelId="{BABD2A69-2BA8-40D5-A2AE-91513A529615}">
      <dgm:prSet custT="1"/>
      <dgm:spPr/>
      <dgm:t>
        <a:bodyPr/>
        <a:lstStyle/>
        <a:p>
          <a:r>
            <a:rPr lang="en-US" sz="2600" dirty="0" smtClean="0"/>
            <a:t>On-demand system creation and tear down</a:t>
          </a:r>
        </a:p>
      </dgm:t>
    </dgm:pt>
    <dgm:pt modelId="{CD6A5473-6914-4AD4-9267-1691C01A52E3}" type="parTrans" cxnId="{65B49AAE-DF8D-44B1-B3FB-59D70DE6B2A7}">
      <dgm:prSet/>
      <dgm:spPr/>
      <dgm:t>
        <a:bodyPr/>
        <a:lstStyle/>
        <a:p>
          <a:endParaRPr lang="en-US"/>
        </a:p>
      </dgm:t>
    </dgm:pt>
    <dgm:pt modelId="{A2FABA3F-8C23-4868-8950-BCD00131AA2D}" type="sibTrans" cxnId="{65B49AAE-DF8D-44B1-B3FB-59D70DE6B2A7}">
      <dgm:prSet/>
      <dgm:spPr/>
      <dgm:t>
        <a:bodyPr/>
        <a:lstStyle/>
        <a:p>
          <a:endParaRPr lang="en-US"/>
        </a:p>
      </dgm:t>
    </dgm:pt>
    <dgm:pt modelId="{317B7F74-C9B4-4303-A0E7-5EAC17423D22}" type="pres">
      <dgm:prSet presAssocID="{D20F9D77-0356-4872-B708-AEB52FD47AF7}" presName="Name0" presStyleCnt="0">
        <dgm:presLayoutVars>
          <dgm:dir/>
          <dgm:animLvl val="lvl"/>
          <dgm:resizeHandles val="exact"/>
        </dgm:presLayoutVars>
      </dgm:prSet>
      <dgm:spPr/>
    </dgm:pt>
    <dgm:pt modelId="{0B0FEE72-4DD0-4859-87F8-666D934DF9C1}" type="pres">
      <dgm:prSet presAssocID="{4FB2E02E-7B31-4908-BC65-B7911FFB6871}" presName="linNode" presStyleCnt="0"/>
      <dgm:spPr/>
    </dgm:pt>
    <dgm:pt modelId="{A62D265D-92C8-4E8B-8A59-F7CB722CBA1E}" type="pres">
      <dgm:prSet presAssocID="{4FB2E02E-7B31-4908-BC65-B7911FFB6871}" presName="parentText" presStyleLbl="node1" presStyleIdx="0" presStyleCnt="3" custScaleX="88180" custScaleY="91110">
        <dgm:presLayoutVars>
          <dgm:chMax val="1"/>
          <dgm:bulletEnabled val="1"/>
        </dgm:presLayoutVars>
      </dgm:prSet>
      <dgm:spPr/>
      <dgm:t>
        <a:bodyPr/>
        <a:lstStyle/>
        <a:p>
          <a:endParaRPr lang="en-US"/>
        </a:p>
      </dgm:t>
    </dgm:pt>
    <dgm:pt modelId="{65A61E3B-A7B3-410C-87CD-85C7B59BE573}" type="pres">
      <dgm:prSet presAssocID="{4FB2E02E-7B31-4908-BC65-B7911FFB6871}" presName="descendantText" presStyleLbl="alignAccFollowNode1" presStyleIdx="0" presStyleCnt="3" custScaleX="104432">
        <dgm:presLayoutVars>
          <dgm:bulletEnabled val="1"/>
        </dgm:presLayoutVars>
      </dgm:prSet>
      <dgm:spPr/>
      <dgm:t>
        <a:bodyPr/>
        <a:lstStyle/>
        <a:p>
          <a:endParaRPr lang="en-US"/>
        </a:p>
      </dgm:t>
    </dgm:pt>
    <dgm:pt modelId="{4DEEBE40-6137-411E-93F6-D24FA2B83504}" type="pres">
      <dgm:prSet presAssocID="{99B0034D-56F9-479D-A21E-C08A98ECF295}" presName="sp" presStyleCnt="0"/>
      <dgm:spPr/>
    </dgm:pt>
    <dgm:pt modelId="{34B0692D-2A82-47C2-BB44-7CBF7A235B7E}" type="pres">
      <dgm:prSet presAssocID="{127C956A-FFEA-486C-9C74-5A5AEBE39E2D}" presName="linNode" presStyleCnt="0"/>
      <dgm:spPr/>
    </dgm:pt>
    <dgm:pt modelId="{121905F9-DC1A-468B-B52B-CEE485A538B9}" type="pres">
      <dgm:prSet presAssocID="{127C956A-FFEA-486C-9C74-5A5AEBE39E2D}" presName="parentText" presStyleLbl="node1" presStyleIdx="1" presStyleCnt="3" custScaleX="88179" custScaleY="88770">
        <dgm:presLayoutVars>
          <dgm:chMax val="1"/>
          <dgm:bulletEnabled val="1"/>
        </dgm:presLayoutVars>
      </dgm:prSet>
      <dgm:spPr/>
      <dgm:t>
        <a:bodyPr/>
        <a:lstStyle/>
        <a:p>
          <a:endParaRPr lang="en-US"/>
        </a:p>
      </dgm:t>
    </dgm:pt>
    <dgm:pt modelId="{043C2311-7790-4D2E-A628-464718B2D76B}" type="pres">
      <dgm:prSet presAssocID="{127C956A-FFEA-486C-9C74-5A5AEBE39E2D}" presName="descendantText" presStyleLbl="alignAccFollowNode1" presStyleIdx="1" presStyleCnt="3" custScaleX="103900">
        <dgm:presLayoutVars>
          <dgm:bulletEnabled val="1"/>
        </dgm:presLayoutVars>
      </dgm:prSet>
      <dgm:spPr/>
      <dgm:t>
        <a:bodyPr/>
        <a:lstStyle/>
        <a:p>
          <a:endParaRPr lang="en-US"/>
        </a:p>
      </dgm:t>
    </dgm:pt>
    <dgm:pt modelId="{FE429AA9-66A4-42E8-AB38-DB0DFA334BB6}" type="pres">
      <dgm:prSet presAssocID="{D8865BFF-6C26-4F70-9E20-5F6201FF6476}" presName="sp" presStyleCnt="0"/>
      <dgm:spPr/>
    </dgm:pt>
    <dgm:pt modelId="{DEAB82F3-354B-4946-A6E3-2C98742A9499}" type="pres">
      <dgm:prSet presAssocID="{439528DB-5806-4163-BFF6-33D034D035CB}" presName="linNode" presStyleCnt="0"/>
      <dgm:spPr/>
    </dgm:pt>
    <dgm:pt modelId="{4F5F9F26-2806-42BD-98AF-F05D3CB5C73B}" type="pres">
      <dgm:prSet presAssocID="{439528DB-5806-4163-BFF6-33D034D035CB}" presName="parentText" presStyleLbl="node1" presStyleIdx="2" presStyleCnt="3" custScaleX="88180" custScaleY="83767">
        <dgm:presLayoutVars>
          <dgm:chMax val="1"/>
          <dgm:bulletEnabled val="1"/>
        </dgm:presLayoutVars>
      </dgm:prSet>
      <dgm:spPr/>
      <dgm:t>
        <a:bodyPr/>
        <a:lstStyle/>
        <a:p>
          <a:endParaRPr lang="en-US"/>
        </a:p>
      </dgm:t>
    </dgm:pt>
    <dgm:pt modelId="{8C3373ED-5679-4F89-BA93-AF64E3C4E252}" type="pres">
      <dgm:prSet presAssocID="{439528DB-5806-4163-BFF6-33D034D035CB}" presName="descendantText" presStyleLbl="alignAccFollowNode1" presStyleIdx="2" presStyleCnt="3" custScaleX="104432">
        <dgm:presLayoutVars>
          <dgm:bulletEnabled val="1"/>
        </dgm:presLayoutVars>
      </dgm:prSet>
      <dgm:spPr/>
      <dgm:t>
        <a:bodyPr/>
        <a:lstStyle/>
        <a:p>
          <a:endParaRPr lang="en-US"/>
        </a:p>
      </dgm:t>
    </dgm:pt>
  </dgm:ptLst>
  <dgm:cxnLst>
    <dgm:cxn modelId="{4F6E7A87-CA3F-4A7A-B9E1-F1C7A3B377CD}" srcId="{4FB2E02E-7B31-4908-BC65-B7911FFB6871}" destId="{2A1FD602-F021-4C45-B9BF-C46E5AC925AF}" srcOrd="2" destOrd="0" parTransId="{F8744827-F42F-4EAE-84F4-25DFC8EDD878}" sibTransId="{170A5EFF-872C-4CED-BD9F-627DA45EAE3E}"/>
    <dgm:cxn modelId="{0C43C863-7880-4D65-805D-522B185CD9C3}" type="presOf" srcId="{B520B9C4-626C-4319-8B6C-3148B13827A1}" destId="{043C2311-7790-4D2E-A628-464718B2D76B}" srcOrd="0" destOrd="0" presId="urn:microsoft.com/office/officeart/2005/8/layout/vList5"/>
    <dgm:cxn modelId="{E1F603DD-30FE-4A08-88B4-420F9081077B}" type="presOf" srcId="{63288D29-0A83-46D1-B8B0-8E085C70F5E0}" destId="{8C3373ED-5679-4F89-BA93-AF64E3C4E252}" srcOrd="0" destOrd="0" presId="urn:microsoft.com/office/officeart/2005/8/layout/vList5"/>
    <dgm:cxn modelId="{7219C732-9BF6-4E51-AA73-335454FACDC7}" srcId="{D20F9D77-0356-4872-B708-AEB52FD47AF7}" destId="{439528DB-5806-4163-BFF6-33D034D035CB}" srcOrd="2" destOrd="0" parTransId="{4C717AA2-70D7-4359-8179-C0249C20C26C}" sibTransId="{580DFD2A-A6CB-4773-B984-3CB77B74113C}"/>
    <dgm:cxn modelId="{ECB31995-CBF2-472F-9FC3-19AA45CC0240}" srcId="{439528DB-5806-4163-BFF6-33D034D035CB}" destId="{63288D29-0A83-46D1-B8B0-8E085C70F5E0}" srcOrd="0" destOrd="0" parTransId="{E3B33CD6-27C1-4B2F-95A6-9E1332CFEC6B}" sibTransId="{B2B6C3ED-16AF-4337-9C79-DD9630A728C4}"/>
    <dgm:cxn modelId="{0C4CFFDC-91B4-43BB-A8BD-AC04CD51646E}" srcId="{4FB2E02E-7B31-4908-BC65-B7911FFB6871}" destId="{B7E6CC69-CE53-4858-B526-2EF0884CCBA8}" srcOrd="1" destOrd="0" parTransId="{C557E266-5645-48FD-98B8-A9FBB013C1B3}" sibTransId="{67F953B0-8821-42E3-A1F5-DF375996AED9}"/>
    <dgm:cxn modelId="{62074F91-32CA-414F-93CD-24209CBA0F6A}" type="presOf" srcId="{127C956A-FFEA-486C-9C74-5A5AEBE39E2D}" destId="{121905F9-DC1A-468B-B52B-CEE485A538B9}" srcOrd="0" destOrd="0" presId="urn:microsoft.com/office/officeart/2005/8/layout/vList5"/>
    <dgm:cxn modelId="{B5D84D37-2876-46F8-A315-708320EEC1B1}" type="presOf" srcId="{D20F9D77-0356-4872-B708-AEB52FD47AF7}" destId="{317B7F74-C9B4-4303-A0E7-5EAC17423D22}" srcOrd="0" destOrd="0" presId="urn:microsoft.com/office/officeart/2005/8/layout/vList5"/>
    <dgm:cxn modelId="{AED72F1E-B0DA-468E-A366-E9017B08BFA0}" srcId="{127C956A-FFEA-486C-9C74-5A5AEBE39E2D}" destId="{A6691457-19A5-4236-B9EB-3FB671C2FD57}" srcOrd="2" destOrd="0" parTransId="{EC6D1B77-3509-4502-8C70-7927E4A79112}" sibTransId="{F95DB0FF-725C-46CF-9F70-1C07B191E255}"/>
    <dgm:cxn modelId="{30950C4F-8488-472D-B183-3C41CD24FBBA}" type="presOf" srcId="{12954B1E-125F-4B69-93DD-02DF31B8A8EA}" destId="{65A61E3B-A7B3-410C-87CD-85C7B59BE573}" srcOrd="0" destOrd="0" presId="urn:microsoft.com/office/officeart/2005/8/layout/vList5"/>
    <dgm:cxn modelId="{B2D5D3BD-B721-4A16-A00F-C39A283AF9CD}" type="presOf" srcId="{4FB2E02E-7B31-4908-BC65-B7911FFB6871}" destId="{A62D265D-92C8-4E8B-8A59-F7CB722CBA1E}" srcOrd="0" destOrd="0" presId="urn:microsoft.com/office/officeart/2005/8/layout/vList5"/>
    <dgm:cxn modelId="{77D5113E-FD85-4689-831F-42D33F1C56C5}" type="presOf" srcId="{B7E6CC69-CE53-4858-B526-2EF0884CCBA8}" destId="{65A61E3B-A7B3-410C-87CD-85C7B59BE573}" srcOrd="0" destOrd="1" presId="urn:microsoft.com/office/officeart/2005/8/layout/vList5"/>
    <dgm:cxn modelId="{9E9BA78B-0355-4AD2-9F17-6AA368BECE4A}" srcId="{D20F9D77-0356-4872-B708-AEB52FD47AF7}" destId="{4FB2E02E-7B31-4908-BC65-B7911FFB6871}" srcOrd="0" destOrd="0" parTransId="{5C072D8D-B0AE-4754-91BB-A5F1D68E77B2}" sibTransId="{99B0034D-56F9-479D-A21E-C08A98ECF295}"/>
    <dgm:cxn modelId="{76962B16-5F58-4A14-9942-A49D943C5E92}" type="presOf" srcId="{BABD2A69-2BA8-40D5-A2AE-91513A529615}" destId="{8C3373ED-5679-4F89-BA93-AF64E3C4E252}" srcOrd="0" destOrd="1" presId="urn:microsoft.com/office/officeart/2005/8/layout/vList5"/>
    <dgm:cxn modelId="{20F18E9F-2568-4385-9166-53E0D4B3D48F}" type="presOf" srcId="{A6691457-19A5-4236-B9EB-3FB671C2FD57}" destId="{043C2311-7790-4D2E-A628-464718B2D76B}" srcOrd="0" destOrd="2" presId="urn:microsoft.com/office/officeart/2005/8/layout/vList5"/>
    <dgm:cxn modelId="{41DB960C-ACBE-42A8-9BB4-B3548B2BCAC7}" type="presOf" srcId="{2A1FD602-F021-4C45-B9BF-C46E5AC925AF}" destId="{65A61E3B-A7B3-410C-87CD-85C7B59BE573}" srcOrd="0" destOrd="2" presId="urn:microsoft.com/office/officeart/2005/8/layout/vList5"/>
    <dgm:cxn modelId="{B4DB742F-AA84-48DC-B0FB-594029E4EC17}" srcId="{4FB2E02E-7B31-4908-BC65-B7911FFB6871}" destId="{12954B1E-125F-4B69-93DD-02DF31B8A8EA}" srcOrd="0" destOrd="0" parTransId="{3684C656-716A-402F-AED8-77B57B50DEDA}" sibTransId="{15B3CBBE-6577-4B29-A51D-9517EBE98443}"/>
    <dgm:cxn modelId="{0B5E9906-FB13-42A2-9577-824725695496}" srcId="{D20F9D77-0356-4872-B708-AEB52FD47AF7}" destId="{127C956A-FFEA-486C-9C74-5A5AEBE39E2D}" srcOrd="1" destOrd="0" parTransId="{23E80CE9-4DD5-4AED-B740-338469A1CA84}" sibTransId="{D8865BFF-6C26-4F70-9E20-5F6201FF6476}"/>
    <dgm:cxn modelId="{B7EA6C03-2296-4B48-B680-031BD56FFCF1}" type="presOf" srcId="{439528DB-5806-4163-BFF6-33D034D035CB}" destId="{4F5F9F26-2806-42BD-98AF-F05D3CB5C73B}" srcOrd="0" destOrd="0" presId="urn:microsoft.com/office/officeart/2005/8/layout/vList5"/>
    <dgm:cxn modelId="{7AC665F7-E4FA-474A-AEF1-C8270C11DF76}" srcId="{127C956A-FFEA-486C-9C74-5A5AEBE39E2D}" destId="{B520B9C4-626C-4319-8B6C-3148B13827A1}" srcOrd="0" destOrd="0" parTransId="{D67E0611-F92A-48CE-82D4-B4F8D4B974A1}" sibTransId="{63848560-C08C-4D7E-BF05-580191A82086}"/>
    <dgm:cxn modelId="{65B49AAE-DF8D-44B1-B3FB-59D70DE6B2A7}" srcId="{439528DB-5806-4163-BFF6-33D034D035CB}" destId="{BABD2A69-2BA8-40D5-A2AE-91513A529615}" srcOrd="1" destOrd="0" parTransId="{CD6A5473-6914-4AD4-9267-1691C01A52E3}" sibTransId="{A2FABA3F-8C23-4868-8950-BCD00131AA2D}"/>
    <dgm:cxn modelId="{ECF1AE94-D06E-4CDC-B684-9E793E5796D6}" srcId="{127C956A-FFEA-486C-9C74-5A5AEBE39E2D}" destId="{8A76D311-1904-4286-BF28-EF59874421E8}" srcOrd="1" destOrd="0" parTransId="{F9A78FCE-77EF-4D87-953C-AB2EBCB2DB9F}" sibTransId="{37047D77-5DD4-456C-A0C5-27E89953E4C6}"/>
    <dgm:cxn modelId="{4BFCCB7D-1DBD-4AD0-A945-BDA5B3C063C8}" type="presOf" srcId="{8A76D311-1904-4286-BF28-EF59874421E8}" destId="{043C2311-7790-4D2E-A628-464718B2D76B}" srcOrd="0" destOrd="1" presId="urn:microsoft.com/office/officeart/2005/8/layout/vList5"/>
    <dgm:cxn modelId="{EA305A72-EC32-495E-B576-04D28B101255}" type="presParOf" srcId="{317B7F74-C9B4-4303-A0E7-5EAC17423D22}" destId="{0B0FEE72-4DD0-4859-87F8-666D934DF9C1}" srcOrd="0" destOrd="0" presId="urn:microsoft.com/office/officeart/2005/8/layout/vList5"/>
    <dgm:cxn modelId="{9A05B9B9-E1C7-45C4-904C-5B10C6F9CF61}" type="presParOf" srcId="{0B0FEE72-4DD0-4859-87F8-666D934DF9C1}" destId="{A62D265D-92C8-4E8B-8A59-F7CB722CBA1E}" srcOrd="0" destOrd="0" presId="urn:microsoft.com/office/officeart/2005/8/layout/vList5"/>
    <dgm:cxn modelId="{C9965F2D-5CCB-4E71-8F1F-AACA6EE78111}" type="presParOf" srcId="{0B0FEE72-4DD0-4859-87F8-666D934DF9C1}" destId="{65A61E3B-A7B3-410C-87CD-85C7B59BE573}" srcOrd="1" destOrd="0" presId="urn:microsoft.com/office/officeart/2005/8/layout/vList5"/>
    <dgm:cxn modelId="{9D201A28-C56A-4B59-B5E0-CCFE32219670}" type="presParOf" srcId="{317B7F74-C9B4-4303-A0E7-5EAC17423D22}" destId="{4DEEBE40-6137-411E-93F6-D24FA2B83504}" srcOrd="1" destOrd="0" presId="urn:microsoft.com/office/officeart/2005/8/layout/vList5"/>
    <dgm:cxn modelId="{8B9973F7-0C9F-4C7E-8EE5-75E77986D03F}" type="presParOf" srcId="{317B7F74-C9B4-4303-A0E7-5EAC17423D22}" destId="{34B0692D-2A82-47C2-BB44-7CBF7A235B7E}" srcOrd="2" destOrd="0" presId="urn:microsoft.com/office/officeart/2005/8/layout/vList5"/>
    <dgm:cxn modelId="{331CC253-380A-4F1F-AB48-08E21E5AA843}" type="presParOf" srcId="{34B0692D-2A82-47C2-BB44-7CBF7A235B7E}" destId="{121905F9-DC1A-468B-B52B-CEE485A538B9}" srcOrd="0" destOrd="0" presId="urn:microsoft.com/office/officeart/2005/8/layout/vList5"/>
    <dgm:cxn modelId="{E701A12E-290F-49E1-8FF6-74919CA2C11E}" type="presParOf" srcId="{34B0692D-2A82-47C2-BB44-7CBF7A235B7E}" destId="{043C2311-7790-4D2E-A628-464718B2D76B}" srcOrd="1" destOrd="0" presId="urn:microsoft.com/office/officeart/2005/8/layout/vList5"/>
    <dgm:cxn modelId="{1EEFA1C3-78A8-4586-A9EE-5C8458999627}" type="presParOf" srcId="{317B7F74-C9B4-4303-A0E7-5EAC17423D22}" destId="{FE429AA9-66A4-42E8-AB38-DB0DFA334BB6}" srcOrd="3" destOrd="0" presId="urn:microsoft.com/office/officeart/2005/8/layout/vList5"/>
    <dgm:cxn modelId="{6BA0F672-6CD8-4D9D-A143-0B1D91530835}" type="presParOf" srcId="{317B7F74-C9B4-4303-A0E7-5EAC17423D22}" destId="{DEAB82F3-354B-4946-A6E3-2C98742A9499}" srcOrd="4" destOrd="0" presId="urn:microsoft.com/office/officeart/2005/8/layout/vList5"/>
    <dgm:cxn modelId="{FD711FD7-3312-4E04-9BB0-31584D273F43}" type="presParOf" srcId="{DEAB82F3-354B-4946-A6E3-2C98742A9499}" destId="{4F5F9F26-2806-42BD-98AF-F05D3CB5C73B}" srcOrd="0" destOrd="0" presId="urn:microsoft.com/office/officeart/2005/8/layout/vList5"/>
    <dgm:cxn modelId="{E4725661-0B87-4410-A630-50B3E5C5F6EE}" type="presParOf" srcId="{DEAB82F3-354B-4946-A6E3-2C98742A9499}" destId="{8C3373ED-5679-4F89-BA93-AF64E3C4E252}"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3EE0-3EC6-48D4-A941-60766C45D580}">
      <dsp:nvSpPr>
        <dsp:cNvPr id="0" name=""/>
        <dsp:cNvSpPr/>
      </dsp:nvSpPr>
      <dsp:spPr>
        <a:xfrm>
          <a:off x="1239" y="1490026"/>
          <a:ext cx="3113099" cy="1201656"/>
        </a:xfrm>
        <a:prstGeom prst="chevron">
          <a:avLst>
            <a:gd name="adj" fmla="val 4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A879D-5519-4F4A-BAC2-9A17B4C8EA5A}">
      <dsp:nvSpPr>
        <dsp:cNvPr id="0" name=""/>
        <dsp:cNvSpPr/>
      </dsp:nvSpPr>
      <dsp:spPr>
        <a:xfrm>
          <a:off x="831398" y="1790440"/>
          <a:ext cx="2628839" cy="120165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Development</a:t>
          </a:r>
          <a:endParaRPr lang="en-US" sz="3000" kern="1200" dirty="0"/>
        </a:p>
      </dsp:txBody>
      <dsp:txXfrm>
        <a:off x="866593" y="1825635"/>
        <a:ext cx="2558449" cy="1131266"/>
      </dsp:txXfrm>
    </dsp:sp>
    <dsp:sp modelId="{BD4E6F89-50A0-4E83-8F1E-43010E05C4F9}">
      <dsp:nvSpPr>
        <dsp:cNvPr id="0" name=""/>
        <dsp:cNvSpPr/>
      </dsp:nvSpPr>
      <dsp:spPr>
        <a:xfrm>
          <a:off x="3557090" y="1490026"/>
          <a:ext cx="3113099" cy="1201656"/>
        </a:xfrm>
        <a:prstGeom prst="chevron">
          <a:avLst>
            <a:gd name="adj" fmla="val 40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D53992-1EBF-484D-AE53-33464BA92EE8}">
      <dsp:nvSpPr>
        <dsp:cNvPr id="0" name=""/>
        <dsp:cNvSpPr/>
      </dsp:nvSpPr>
      <dsp:spPr>
        <a:xfrm>
          <a:off x="4387250" y="1790440"/>
          <a:ext cx="2628839" cy="120165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Test</a:t>
          </a:r>
          <a:endParaRPr lang="en-US" sz="3000" kern="1200" dirty="0"/>
        </a:p>
      </dsp:txBody>
      <dsp:txXfrm>
        <a:off x="4422445" y="1825635"/>
        <a:ext cx="2558449" cy="1131266"/>
      </dsp:txXfrm>
    </dsp:sp>
    <dsp:sp modelId="{0ED2BB06-1248-456E-AB61-670639A6C9C1}">
      <dsp:nvSpPr>
        <dsp:cNvPr id="0" name=""/>
        <dsp:cNvSpPr/>
      </dsp:nvSpPr>
      <dsp:spPr>
        <a:xfrm>
          <a:off x="7112941" y="1490026"/>
          <a:ext cx="3113099" cy="1201656"/>
        </a:xfrm>
        <a:prstGeom prst="chevron">
          <a:avLst>
            <a:gd name="adj" fmla="val 4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C7F7F-7150-4FBD-9B03-65CD8A69F286}">
      <dsp:nvSpPr>
        <dsp:cNvPr id="0" name=""/>
        <dsp:cNvSpPr/>
      </dsp:nvSpPr>
      <dsp:spPr>
        <a:xfrm>
          <a:off x="7943101" y="1790440"/>
          <a:ext cx="2628839" cy="120165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Production</a:t>
          </a:r>
          <a:endParaRPr lang="en-US" sz="3000" kern="1200" dirty="0"/>
        </a:p>
      </dsp:txBody>
      <dsp:txXfrm>
        <a:off x="7978296" y="1825635"/>
        <a:ext cx="2558449" cy="1131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61E3B-A7B3-410C-87CD-85C7B59BE573}">
      <dsp:nvSpPr>
        <dsp:cNvPr id="0" name=""/>
        <dsp:cNvSpPr/>
      </dsp:nvSpPr>
      <dsp:spPr>
        <a:xfrm rot="5400000">
          <a:off x="6174389" y="-2648471"/>
          <a:ext cx="1527890" cy="7039881"/>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Conflict detection</a:t>
          </a:r>
          <a:endParaRPr lang="en-US" sz="2600" kern="1200" dirty="0"/>
        </a:p>
        <a:p>
          <a:pPr marL="228600" lvl="1" indent="-228600" algn="l" defTabSz="1155700">
            <a:lnSpc>
              <a:spcPct val="90000"/>
            </a:lnSpc>
            <a:spcBef>
              <a:spcPct val="0"/>
            </a:spcBef>
            <a:spcAft>
              <a:spcPct val="15000"/>
            </a:spcAft>
            <a:buChar char="••"/>
          </a:pPr>
          <a:r>
            <a:rPr lang="en-US" sz="2600" kern="1200" dirty="0" smtClean="0"/>
            <a:t>Single source, multiple environments</a:t>
          </a:r>
        </a:p>
        <a:p>
          <a:pPr marL="228600" lvl="1" indent="-228600" algn="l" defTabSz="1155700">
            <a:lnSpc>
              <a:spcPct val="90000"/>
            </a:lnSpc>
            <a:spcBef>
              <a:spcPct val="0"/>
            </a:spcBef>
            <a:spcAft>
              <a:spcPct val="15000"/>
            </a:spcAft>
            <a:buChar char="••"/>
          </a:pPr>
          <a:r>
            <a:rPr lang="en-US" sz="2600" kern="1200" dirty="0" err="1" smtClean="0"/>
            <a:t>Composable</a:t>
          </a:r>
          <a:r>
            <a:rPr lang="en-US" sz="2600" kern="1200" dirty="0" smtClean="0"/>
            <a:t>, common components</a:t>
          </a:r>
        </a:p>
      </dsp:txBody>
      <dsp:txXfrm rot="-5400000">
        <a:off x="3418394" y="182109"/>
        <a:ext cx="6965296" cy="1378720"/>
      </dsp:txXfrm>
    </dsp:sp>
    <dsp:sp modelId="{A62D265D-92C8-4E8B-8A59-F7CB722CBA1E}">
      <dsp:nvSpPr>
        <dsp:cNvPr id="0" name=""/>
        <dsp:cNvSpPr/>
      </dsp:nvSpPr>
      <dsp:spPr>
        <a:xfrm>
          <a:off x="74716" y="1430"/>
          <a:ext cx="3343677" cy="174007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sz="3600" kern="1200" dirty="0" smtClean="0"/>
            <a:t>Configuration as Code</a:t>
          </a:r>
          <a:endParaRPr lang="en-US" sz="3600" kern="1200" dirty="0"/>
        </a:p>
      </dsp:txBody>
      <dsp:txXfrm>
        <a:off x="159660" y="86374"/>
        <a:ext cx="3173789" cy="1570188"/>
      </dsp:txXfrm>
    </dsp:sp>
    <dsp:sp modelId="{043C2311-7790-4D2E-A628-464718B2D76B}">
      <dsp:nvSpPr>
        <dsp:cNvPr id="0" name=""/>
        <dsp:cNvSpPr/>
      </dsp:nvSpPr>
      <dsp:spPr>
        <a:xfrm rot="5400000">
          <a:off x="6156419" y="-817316"/>
          <a:ext cx="1527890" cy="7004018"/>
        </a:xfrm>
        <a:prstGeom prst="round2SameRect">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Common toolset for Dev &amp; Ops</a:t>
          </a:r>
          <a:endParaRPr lang="en-US" sz="2600" kern="1200" dirty="0"/>
        </a:p>
        <a:p>
          <a:pPr marL="228600" lvl="1" indent="-228600" algn="l" defTabSz="1155700">
            <a:lnSpc>
              <a:spcPct val="90000"/>
            </a:lnSpc>
            <a:spcBef>
              <a:spcPct val="0"/>
            </a:spcBef>
            <a:spcAft>
              <a:spcPct val="15000"/>
            </a:spcAft>
            <a:buChar char="••"/>
          </a:pPr>
          <a:r>
            <a:rPr lang="en-US" sz="2600" kern="1200" dirty="0" smtClean="0"/>
            <a:t>Apply Dev practices to Ops</a:t>
          </a:r>
        </a:p>
        <a:p>
          <a:pPr marL="228600" lvl="1" indent="-228600" algn="l" defTabSz="1155700">
            <a:lnSpc>
              <a:spcPct val="90000"/>
            </a:lnSpc>
            <a:spcBef>
              <a:spcPct val="0"/>
            </a:spcBef>
            <a:spcAft>
              <a:spcPct val="15000"/>
            </a:spcAft>
            <a:buChar char="••"/>
          </a:pPr>
          <a:r>
            <a:rPr lang="en-US" sz="2600" kern="1200" dirty="0" smtClean="0"/>
            <a:t>Continuous deployment</a:t>
          </a:r>
        </a:p>
      </dsp:txBody>
      <dsp:txXfrm rot="-5400000">
        <a:off x="3418356" y="1995332"/>
        <a:ext cx="6929433" cy="1378720"/>
      </dsp:txXfrm>
    </dsp:sp>
    <dsp:sp modelId="{121905F9-DC1A-468B-B52B-CEE485A538B9}">
      <dsp:nvSpPr>
        <dsp:cNvPr id="0" name=""/>
        <dsp:cNvSpPr/>
      </dsp:nvSpPr>
      <dsp:spPr>
        <a:xfrm>
          <a:off x="74716" y="1837000"/>
          <a:ext cx="3343639" cy="1695385"/>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sz="3600" kern="1200" dirty="0" err="1" smtClean="0"/>
            <a:t>DevOps</a:t>
          </a:r>
          <a:endParaRPr lang="en-US" sz="3600" kern="1200" dirty="0"/>
        </a:p>
      </dsp:txBody>
      <dsp:txXfrm>
        <a:off x="157478" y="1919762"/>
        <a:ext cx="3178115" cy="1529861"/>
      </dsp:txXfrm>
    </dsp:sp>
    <dsp:sp modelId="{8C3373ED-5679-4F89-BA93-AF64E3C4E252}">
      <dsp:nvSpPr>
        <dsp:cNvPr id="0" name=""/>
        <dsp:cNvSpPr/>
      </dsp:nvSpPr>
      <dsp:spPr>
        <a:xfrm rot="5400000">
          <a:off x="6174389" y="907856"/>
          <a:ext cx="1527890" cy="7039881"/>
        </a:xfrm>
        <a:prstGeom prst="round2Same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Reduce complexity from within</a:t>
          </a:r>
          <a:endParaRPr lang="en-US" sz="2600" kern="1200" dirty="0"/>
        </a:p>
        <a:p>
          <a:pPr marL="228600" lvl="1" indent="-228600" algn="l" defTabSz="1155700">
            <a:lnSpc>
              <a:spcPct val="90000"/>
            </a:lnSpc>
            <a:spcBef>
              <a:spcPct val="0"/>
            </a:spcBef>
            <a:spcAft>
              <a:spcPct val="15000"/>
            </a:spcAft>
            <a:buChar char="••"/>
          </a:pPr>
          <a:r>
            <a:rPr lang="en-US" sz="2600" kern="1200" dirty="0" smtClean="0"/>
            <a:t>On-demand system creation and tear down</a:t>
          </a:r>
        </a:p>
      </dsp:txBody>
      <dsp:txXfrm rot="-5400000">
        <a:off x="3418394" y="3738437"/>
        <a:ext cx="6965296" cy="1378720"/>
      </dsp:txXfrm>
    </dsp:sp>
    <dsp:sp modelId="{4F5F9F26-2806-42BD-98AF-F05D3CB5C73B}">
      <dsp:nvSpPr>
        <dsp:cNvPr id="0" name=""/>
        <dsp:cNvSpPr/>
      </dsp:nvSpPr>
      <dsp:spPr>
        <a:xfrm>
          <a:off x="74716" y="3627879"/>
          <a:ext cx="3343677" cy="1599835"/>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sz="3600" kern="1200" dirty="0" smtClean="0"/>
            <a:t>Cloud Scale</a:t>
          </a:r>
          <a:endParaRPr lang="en-US" sz="3600" kern="1200" dirty="0"/>
        </a:p>
      </dsp:txBody>
      <dsp:txXfrm>
        <a:off x="152814" y="3705977"/>
        <a:ext cx="3187481" cy="14436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2/6/2016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latin typeface="Segoe UI" pitchFamily="34" charset="0"/>
                <a:cs typeface="Segoe UI" pitchFamily="34" charset="0"/>
              </a:rPr>
              <a:t>© 2013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114000"/>
      </a:lnSpc>
      <a:spcBef>
        <a:spcPts val="300"/>
      </a:spcBef>
      <a:spcAft>
        <a:spcPts val="600"/>
      </a:spcAft>
      <a:buSzPct val="116000"/>
      <a:buFont typeface="Arial" panose="020B0604020202020204" pitchFamily="34" charset="0"/>
      <a:buChar char="•"/>
      <a:defRPr sz="1050" kern="1200">
        <a:solidFill>
          <a:schemeClr val="tx1"/>
        </a:solidFill>
        <a:latin typeface="Segoe UI" panose="020B0502040204020203" pitchFamily="34" charset="0"/>
        <a:ea typeface="+mn-ea"/>
        <a:cs typeface="Segoe UI" panose="020B0502040204020203" pitchFamily="34" charset="0"/>
      </a:defRPr>
    </a:lvl1pPr>
    <a:lvl2pPr marL="344488" indent="-171450" algn="l" defTabSz="914400" rtl="0" eaLnBrk="1" latinLnBrk="0" hangingPunct="1">
      <a:lnSpc>
        <a:spcPct val="114000"/>
      </a:lnSpc>
      <a:spcBef>
        <a:spcPts val="300"/>
      </a:spcBef>
      <a:spcAft>
        <a:spcPts val="600"/>
      </a:spcAft>
      <a:buFont typeface="Courier New" panose="02070309020205020404" pitchFamily="49" charset="0"/>
      <a:buChar char="o"/>
      <a:defRPr sz="1050" kern="1200">
        <a:solidFill>
          <a:schemeClr val="tx1"/>
        </a:solidFill>
        <a:latin typeface="Segoe UI" panose="020B0502040204020203" pitchFamily="34" charset="0"/>
        <a:ea typeface="+mn-ea"/>
        <a:cs typeface="Segoe UI" panose="020B0502040204020203" pitchFamily="34" charset="0"/>
      </a:defRPr>
    </a:lvl2pPr>
    <a:lvl3pPr marL="515938" indent="-171450" algn="l" defTabSz="914400" rtl="0" eaLnBrk="1" latinLnBrk="0" hangingPunct="1">
      <a:lnSpc>
        <a:spcPct val="114000"/>
      </a:lnSpc>
      <a:spcBef>
        <a:spcPts val="300"/>
      </a:spcBef>
      <a:spcAft>
        <a:spcPts val="600"/>
      </a:spcAft>
      <a:buFont typeface="Wingdings" panose="05000000000000000000" pitchFamily="2" charset="2"/>
      <a:buChar char="§"/>
      <a:defRPr sz="1050" kern="1200">
        <a:solidFill>
          <a:schemeClr val="tx1"/>
        </a:solidFill>
        <a:latin typeface="Segoe UI" panose="020B0502040204020203" pitchFamily="34" charset="0"/>
        <a:ea typeface="+mn-ea"/>
        <a:cs typeface="Segoe UI" panose="020B0502040204020203" pitchFamily="34" charset="0"/>
      </a:defRPr>
    </a:lvl3pPr>
    <a:lvl4pPr marL="688975" indent="-171450" algn="l" defTabSz="914400" rtl="0" eaLnBrk="1" latinLnBrk="0" hangingPunct="1">
      <a:lnSpc>
        <a:spcPct val="114000"/>
      </a:lnSpc>
      <a:spcBef>
        <a:spcPts val="300"/>
      </a:spcBef>
      <a:spcAft>
        <a:spcPts val="600"/>
      </a:spcAft>
      <a:buFont typeface="Arial" panose="020B0604020202020204" pitchFamily="34" charset="0"/>
      <a:buChar char="•"/>
      <a:defRPr sz="1050" kern="1200">
        <a:solidFill>
          <a:schemeClr val="tx1"/>
        </a:solidFill>
        <a:latin typeface="Segoe UI" panose="020B0502040204020203" pitchFamily="34" charset="0"/>
        <a:ea typeface="+mn-ea"/>
        <a:cs typeface="Segoe UI" panose="020B0502040204020203" pitchFamily="34" charset="0"/>
      </a:defRPr>
    </a:lvl4pPr>
    <a:lvl5pPr marL="857250" indent="-171450" algn="l" defTabSz="914400" rtl="0" eaLnBrk="1" latinLnBrk="0" hangingPunct="1">
      <a:lnSpc>
        <a:spcPct val="114000"/>
      </a:lnSpc>
      <a:spcBef>
        <a:spcPts val="300"/>
      </a:spcBef>
      <a:spcAft>
        <a:spcPts val="600"/>
      </a:spcAft>
      <a:buFont typeface="Courier New" panose="02070309020205020404" pitchFamily="49" charset="0"/>
      <a:buChar char="o"/>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55282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smtClean="0"/>
              <a:t>Follow the steps in the demo document located at .\M4-Management\Demos\</a:t>
            </a:r>
            <a:r>
              <a:rPr lang="en-US" dirty="0" err="1" smtClean="0"/>
              <a:t>DSCWebServerDeploy</a:t>
            </a:r>
            <a:r>
              <a:rPr lang="en-US" dirty="0" smtClean="0"/>
              <a:t> in the document DSCWebServerDeploy.docx</a:t>
            </a:r>
          </a:p>
        </p:txBody>
      </p:sp>
      <p:sp>
        <p:nvSpPr>
          <p:cNvPr id="6" name="Date Placeholder 5"/>
          <p:cNvSpPr>
            <a:spLocks noGrp="1"/>
          </p:cNvSpPr>
          <p:nvPr>
            <p:ph type="dt" idx="12"/>
          </p:nvPr>
        </p:nvSpPr>
        <p:spPr>
          <a:xfrm>
            <a:off x="3884613" y="0"/>
            <a:ext cx="2971800" cy="457200"/>
          </a:xfrm>
          <a:prstGeom prst="rect">
            <a:avLst/>
          </a:prstGeom>
        </p:spPr>
        <p:txBody>
          <a:bodyPr/>
          <a:lstStyle/>
          <a:p>
            <a:fld id="{CB9AB204-7D86-4363-947A-E892579E27F0}" type="datetime1">
              <a:rPr lang="en-US" smtClean="0">
                <a:solidFill>
                  <a:prstClr val="black"/>
                </a:solidFill>
              </a:rPr>
              <a:pPr/>
              <a:t>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006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This slide represents a scenario</a:t>
            </a:r>
            <a:r>
              <a:rPr lang="en-US" baseline="0" dirty="0" smtClean="0"/>
              <a:t> where the IT team has deployed standard PS scripts out to an environment</a:t>
            </a:r>
            <a:r>
              <a:rPr lang="en-US" dirty="0" smtClean="0"/>
              <a:t>. Somewhere along</a:t>
            </a:r>
            <a:r>
              <a:rPr lang="en-US" baseline="0" dirty="0" smtClean="0"/>
              <a:t> the way, a configuration gets changed on may be just one or two machines, meaning the configuration file that was deployed to the machine gets changed or someone physically changed the machine and now it is different than when originally configured. Typically, you aren’t going to know that something went wrong and therefore there is no correction.. You would have to hardcode a way to get it to detect a problem and then re-run the script, after somehow getting the right script from the source. In order to correct this via PowerShell, you would have to re-deploy the scripts to the incorrectly setup machines again and run the script again.</a:t>
            </a:r>
          </a:p>
          <a:p>
            <a:endParaRPr lang="en-US" baseline="0" dirty="0" smtClean="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solidFill>
                  <a:prstClr val="black"/>
                </a:solidFill>
              </a:rPr>
              <a:pPr/>
              <a:t>2/6/2016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54672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As compared to</a:t>
            </a:r>
            <a:r>
              <a:rPr lang="en-US" baseline="0" dirty="0" smtClean="0"/>
              <a:t> the previous slide, for DSC, you have the ability to push the configuration to the machines and there is a DSC engine (Local Configuration Manager) (WMI hosted process, not a service) that runs on each node that can be configured to re-run the script at intervals etc. This makes it so that if the machine falls outside of the configured range, the next time the script runs it will reset the machine.</a:t>
            </a:r>
          </a:p>
          <a:p>
            <a:endParaRPr lang="en-US" baseline="0" dirty="0" smtClean="0"/>
          </a:p>
          <a:p>
            <a:r>
              <a:rPr lang="en-US" baseline="0" dirty="0" smtClean="0"/>
              <a:t>Configuration stays on the node. The big difference is the configuration stays on these nodes.</a:t>
            </a:r>
          </a:p>
          <a:p>
            <a:endParaRPr lang="en-US" baseline="0" dirty="0" smtClean="0"/>
          </a:p>
          <a:p>
            <a:r>
              <a:rPr lang="en-US" baseline="0" dirty="0" smtClean="0"/>
              <a:t>3 different options:</a:t>
            </a:r>
          </a:p>
          <a:p>
            <a:r>
              <a:rPr lang="en-US" baseline="0" dirty="0" smtClean="0"/>
              <a:t>Run once – and then do nothing</a:t>
            </a:r>
          </a:p>
          <a:p>
            <a:r>
              <a:rPr lang="en-US" baseline="0" dirty="0" smtClean="0"/>
              <a:t>Run and log if it is in the desired state</a:t>
            </a:r>
          </a:p>
          <a:p>
            <a:r>
              <a:rPr lang="en-US" baseline="0" dirty="0" smtClean="0"/>
              <a:t>Run, log and fix the desired state</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solidFill>
                  <a:prstClr val="black"/>
                </a:solidFill>
              </a:rPr>
              <a:pPr/>
              <a:t>2/6/2016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0436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fontScale="92500" lnSpcReduction="10000"/>
          </a:bodyPr>
          <a:lstStyle/>
          <a:p>
            <a:r>
              <a:rPr lang="en-US" dirty="0" smtClean="0"/>
              <a:t>Click – Talk about different components of DSC. Authoring is in PS. You typically don’t need to have the latest version of PowerShell although it is suggested. Just need to generate</a:t>
            </a:r>
            <a:r>
              <a:rPr lang="en-US" baseline="0" dirty="0" smtClean="0"/>
              <a:t> MOF file. 3</a:t>
            </a:r>
            <a:r>
              <a:rPr lang="en-US" baseline="30000" dirty="0" smtClean="0"/>
              <a:t>rd</a:t>
            </a:r>
            <a:r>
              <a:rPr lang="en-US" baseline="0" dirty="0" smtClean="0"/>
              <a:t> party utilities can also generate a MOF file</a:t>
            </a:r>
            <a:endParaRPr lang="en-US" dirty="0" smtClean="0"/>
          </a:p>
          <a:p>
            <a:endParaRPr lang="en-US" dirty="0" smtClean="0"/>
          </a:p>
          <a:p>
            <a:r>
              <a:rPr lang="en-US" dirty="0" smtClean="0"/>
              <a:t>Click – The staging phase is the MOF file itself. Creates</a:t>
            </a:r>
            <a:r>
              <a:rPr lang="en-US" baseline="0" dirty="0" smtClean="0"/>
              <a:t> an ILL (intermediate language) file. When you are pushing the configuration out to a machine, you have one MOF file per machine that you are going to be sending the configuration out to.</a:t>
            </a:r>
          </a:p>
          <a:p>
            <a:endParaRPr lang="en-US" baseline="0" dirty="0" smtClean="0"/>
          </a:p>
          <a:p>
            <a:r>
              <a:rPr lang="en-US" baseline="0" dirty="0" smtClean="0"/>
              <a:t>Click – The configuration phase is where the MOF files get deployed out to the machines.  This includes the resources required, the DSC engine etc. The MOF file gets enacted during this phase.</a:t>
            </a:r>
          </a:p>
          <a:p>
            <a:endParaRPr lang="en-US" baseline="0" dirty="0" smtClean="0"/>
          </a:p>
          <a:p>
            <a:r>
              <a:rPr lang="en-US" baseline="0" dirty="0" smtClean="0"/>
              <a:t>Click – There is also a push model, you generate the MOF on the local system, you then run a PS script that then pushes the MOF file out to the target node. The MOF file gets received by the DSC engine and enacts it. You do need to have all resources available on the node in order for a successful run.</a:t>
            </a:r>
          </a:p>
          <a:p>
            <a:endParaRPr lang="en-US" baseline="0" dirty="0" smtClean="0"/>
          </a:p>
          <a:p>
            <a:r>
              <a:rPr lang="en-US" baseline="0" dirty="0" smtClean="0"/>
              <a:t>Click – In the Pull model it is just about the same type of flow. Generate the  MOF on the local machine, push the MOF up to a central repository and then the DSC engine, after you tell it to, goes up to the central repository , pulls the MOF down and then enacts it. Allows you to put a configuration up in a central location where all nodes can go get it. Also, in the Pull model, if the node discovers that it needs resources that don’t exist on the node, it will go back to the central repository to get the resources. You have to tell the node that it is in pull server mode and then it periodically goes out and pulls down the info. You can now say ‘pull now’</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189874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Click – As we have discussed in previous slides, there is the configuration that is the ‘intent’ of what the user wants, then we have the resources that will be used to do the work (the</a:t>
            </a:r>
            <a:r>
              <a:rPr lang="en-US" baseline="0" dirty="0" smtClean="0"/>
              <a:t> actions) and then we have the engine that does the work by using the resources and the configuration.</a:t>
            </a:r>
            <a:endParaRPr lang="en-US" dirty="0" smtClean="0"/>
          </a:p>
          <a:p>
            <a:endParaRPr lang="en-US" dirty="0" smtClean="0"/>
          </a:p>
          <a:p>
            <a:r>
              <a:rPr lang="en-US" dirty="0" smtClean="0"/>
              <a:t>Click – You can combine the resources</a:t>
            </a:r>
            <a:r>
              <a:rPr lang="en-US" baseline="0" dirty="0" smtClean="0"/>
              <a:t> and engine into ‘how’ something will be done.</a:t>
            </a:r>
          </a:p>
          <a:p>
            <a:endParaRPr lang="en-US" baseline="0" dirty="0" smtClean="0"/>
          </a:p>
          <a:p>
            <a:r>
              <a:rPr lang="en-US" baseline="0" dirty="0" smtClean="0"/>
              <a:t>When it comes to the intent, this can be separated into two pieces:</a:t>
            </a:r>
          </a:p>
          <a:p>
            <a:pPr marL="228600" indent="-228600">
              <a:buAutoNum type="alphaLcPeriod"/>
            </a:pPr>
            <a:r>
              <a:rPr lang="en-US" baseline="0" dirty="0" smtClean="0"/>
              <a:t>What – here is the structure that I want the machines to have, they need to be web servers etc.</a:t>
            </a:r>
          </a:p>
          <a:p>
            <a:pPr marL="228600" indent="-228600">
              <a:buAutoNum type="alphaLcPeriod"/>
            </a:pPr>
            <a:r>
              <a:rPr lang="en-US" baseline="0" dirty="0" smtClean="0"/>
              <a:t>Where do I want this configuration to take place, </a:t>
            </a:r>
            <a:r>
              <a:rPr lang="en-US" baseline="0" dirty="0" err="1" smtClean="0"/>
              <a:t>dev</a:t>
            </a:r>
            <a:r>
              <a:rPr lang="en-US" baseline="0" dirty="0" smtClean="0"/>
              <a:t>, production? What are the names of the machines and web sites? This is changing information and allows moving from one environment to another.</a:t>
            </a:r>
          </a:p>
          <a:p>
            <a:pPr marL="228600" indent="-228600">
              <a:buAutoNum type="alphaLcPeriod"/>
            </a:pPr>
            <a:endParaRPr lang="en-US" baseline="0" dirty="0" smtClean="0"/>
          </a:p>
          <a:p>
            <a:pPr marL="228600" indent="-228600">
              <a:buAutoNum type="alphaLcPeriod"/>
            </a:pPr>
            <a:endParaRPr lang="en-US" baseline="0" dirty="0" smtClean="0"/>
          </a:p>
          <a:p>
            <a:pPr marL="228600" indent="-228600">
              <a:buAutoNum type="alphaLcPeriod"/>
            </a:pPr>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t>2/6/2016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9760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Example of how everything is setup, separating structural</a:t>
            </a:r>
            <a:r>
              <a:rPr lang="en-US" baseline="0" dirty="0" smtClean="0"/>
              <a:t> and intent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32610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Click</a:t>
            </a:r>
            <a:r>
              <a:rPr lang="en-US" baseline="0" dirty="0" smtClean="0"/>
              <a:t> – A customer can start by writing configuration files, these are ILL files. During configuration, you can detect any sort of conflict between environments, deploy the same configuration to multiple environments. </a:t>
            </a:r>
            <a:r>
              <a:rPr lang="en-US" baseline="0" dirty="0" err="1" smtClean="0"/>
              <a:t>Composable</a:t>
            </a:r>
            <a:r>
              <a:rPr lang="en-US" baseline="0" dirty="0" smtClean="0"/>
              <a:t> means that you can reuse configuration scripts that you write. You could have a configuration that sets up a domain controller and another that is for SQL, and ties these two together.</a:t>
            </a:r>
          </a:p>
          <a:p>
            <a:endParaRPr lang="en-US" baseline="0" dirty="0" smtClean="0"/>
          </a:p>
          <a:p>
            <a:r>
              <a:rPr lang="en-US" baseline="0" dirty="0" smtClean="0"/>
              <a:t>Click – </a:t>
            </a:r>
            <a:r>
              <a:rPr lang="en-US" baseline="0" dirty="0" err="1" smtClean="0"/>
              <a:t>DevOps</a:t>
            </a:r>
            <a:r>
              <a:rPr lang="en-US" baseline="0" dirty="0" smtClean="0"/>
              <a:t> – You can have a common toolset for development and production purposes. </a:t>
            </a:r>
          </a:p>
          <a:p>
            <a:endParaRPr lang="en-US" baseline="0" dirty="0" smtClean="0"/>
          </a:p>
          <a:p>
            <a:r>
              <a:rPr lang="en-US" baseline="0" dirty="0" smtClean="0"/>
              <a:t>Click – you can also configure many machines, even at Cloud scale, by applying the configuration to it.</a:t>
            </a:r>
            <a:endParaRPr lang="en-US" dirty="0"/>
          </a:p>
        </p:txBody>
      </p:sp>
      <p:sp>
        <p:nvSpPr>
          <p:cNvPr id="4" name="Slide Number Placeholder 3"/>
          <p:cNvSpPr>
            <a:spLocks noGrp="1"/>
          </p:cNvSpPr>
          <p:nvPr>
            <p:ph type="sldNum" sz="quarter" idx="10"/>
          </p:nvPr>
        </p:nvSpPr>
        <p:spPr/>
        <p:txBody>
          <a:bodyPr/>
          <a:lstStyle/>
          <a:p>
            <a:fld id="{2CE59303-D1C0-4984-A95B-08354400170D}"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9882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http://technet.microsoft.com/en-us/library/dn249926.aspx</a:t>
            </a:r>
          </a:p>
          <a:p>
            <a:endParaRPr lang="en-US" dirty="0" smtClean="0"/>
          </a:p>
          <a:p>
            <a:r>
              <a:rPr lang="en-US" dirty="0" smtClean="0"/>
              <a:t>On the Azure VM, you should be able to find the event logs at the location show in the screenshot.</a:t>
            </a:r>
            <a:r>
              <a:rPr lang="en-US" baseline="0" dirty="0" smtClean="0"/>
              <a:t> You will still have to enable the analytic and debug logs though</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33</a:t>
            </a:fld>
            <a:endParaRPr lang="en-US"/>
          </a:p>
        </p:txBody>
      </p:sp>
    </p:spTree>
    <p:extLst>
      <p:ext uri="{BB962C8B-B14F-4D97-AF65-F5344CB8AC3E}">
        <p14:creationId xmlns:p14="http://schemas.microsoft.com/office/powerpoint/2010/main" val="2304711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The bottom sub-directory will change depending on the version number of DSC</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34</a:t>
            </a:fld>
            <a:endParaRPr lang="en-US"/>
          </a:p>
        </p:txBody>
      </p:sp>
    </p:spTree>
    <p:extLst>
      <p:ext uri="{BB962C8B-B14F-4D97-AF65-F5344CB8AC3E}">
        <p14:creationId xmlns:p14="http://schemas.microsoft.com/office/powerpoint/2010/main" val="2974797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smtClean="0"/>
              <a:t>For</a:t>
            </a:r>
            <a:r>
              <a:rPr lang="en-US" baseline="0" dirty="0" smtClean="0"/>
              <a:t> this optional demo, RDP into the machine you created in the previous steps and show where the log files are. Also take a look at what’s inside the log files.</a:t>
            </a:r>
            <a:endParaRPr lang="en-US" dirty="0" smtClean="0"/>
          </a:p>
        </p:txBody>
      </p:sp>
      <p:sp>
        <p:nvSpPr>
          <p:cNvPr id="6" name="Date Placeholder 5"/>
          <p:cNvSpPr>
            <a:spLocks noGrp="1"/>
          </p:cNvSpPr>
          <p:nvPr>
            <p:ph type="dt" idx="12"/>
          </p:nvPr>
        </p:nvSpPr>
        <p:spPr>
          <a:xfrm>
            <a:off x="3884613" y="0"/>
            <a:ext cx="2971800" cy="457200"/>
          </a:xfrm>
          <a:prstGeom prst="rect">
            <a:avLst/>
          </a:prstGeom>
        </p:spPr>
        <p:txBody>
          <a:bodyPr/>
          <a:lstStyle/>
          <a:p>
            <a:fld id="{CB9AB204-7D86-4363-947A-E892579E27F0}" type="datetime1">
              <a:rPr lang="en-US" smtClean="0">
                <a:solidFill>
                  <a:prstClr val="black"/>
                </a:solidFill>
              </a:rPr>
              <a:pPr/>
              <a:t>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510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1" y="0"/>
            <a:ext cx="3037840" cy="461804"/>
          </a:xfrm>
          <a:prstGeom prst="rect">
            <a:avLst/>
          </a:prstGeom>
        </p:spPr>
        <p:txBody>
          <a:bodyPr/>
          <a:lstStyle/>
          <a:p>
            <a:r>
              <a:rPr lang="en-US" dirty="0" smtClean="0">
                <a:solidFill>
                  <a:prstClr val="black"/>
                </a:solidFill>
              </a:rPr>
              <a:t>Cloud Support Options</a:t>
            </a:r>
            <a:endParaRPr lang="en-US" dirty="0">
              <a:solidFill>
                <a:prstClr val="black"/>
              </a:solidFill>
            </a:endParaRPr>
          </a:p>
        </p:txBody>
      </p:sp>
      <p:sp>
        <p:nvSpPr>
          <p:cNvPr id="5" name="Footer Placeholder 4"/>
          <p:cNvSpPr>
            <a:spLocks noGrp="1"/>
          </p:cNvSpPr>
          <p:nvPr>
            <p:ph type="ftr" sz="quarter" idx="11"/>
          </p:nvPr>
        </p:nvSpPr>
        <p:spPr>
          <a:xfrm>
            <a:off x="1" y="8774271"/>
            <a:ext cx="6052312" cy="359548"/>
          </a:xfrm>
          <a:prstGeom prst="rect">
            <a:avLst/>
          </a:prstGeom>
        </p:spPr>
        <p:txBody>
          <a:bodyPr/>
          <a:lstStyle/>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0939" y="0"/>
            <a:ext cx="3037840" cy="461804"/>
          </a:xfrm>
          <a:prstGeom prst="rect">
            <a:avLst/>
          </a:prstGeom>
        </p:spPr>
        <p:txBody>
          <a:bodyPr/>
          <a:lstStyle/>
          <a:p>
            <a:fld id="{62E6024C-9819-4E9D-B75C-D3CA69C83BF5}" type="datetime1">
              <a:rPr lang="en-US" smtClean="0">
                <a:solidFill>
                  <a:prstClr val="black"/>
                </a:solidFill>
              </a:rPr>
              <a:pPr/>
              <a:t>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3386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39</a:t>
            </a:fld>
            <a:endParaRPr lang="en-US"/>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endParaRPr lang="en-US" dirty="0" smtClean="0">
              <a:solidFill>
                <a:srgbClr val="FF0000"/>
              </a:solidFil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75416BA-65F7-274A-AD61-D0FA78F3AA6E}" type="slidenum">
              <a:rPr lang="en-US">
                <a:solidFill>
                  <a:prstClr val="black"/>
                </a:solidFill>
              </a:rPr>
              <a:pPr>
                <a:defRPr/>
              </a:pPr>
              <a:t>13</a:t>
            </a:fld>
            <a:endParaRPr lang="en-US">
              <a:solidFill>
                <a:prstClr val="black"/>
              </a:solidFill>
            </a:endParaRPr>
          </a:p>
        </p:txBody>
      </p:sp>
      <p:sp>
        <p:nvSpPr>
          <p:cNvPr id="5" name="Rectangle 4"/>
          <p:cNvSpPr/>
          <p:nvPr/>
        </p:nvSpPr>
        <p:spPr>
          <a:xfrm>
            <a:off x="-2857500" y="4037611"/>
            <a:ext cx="3175000" cy="769441"/>
          </a:xfrm>
          <a:prstGeom prst="rect">
            <a:avLst/>
          </a:prstGeom>
          <a:solidFill>
            <a:srgbClr val="FCD5B5"/>
          </a:solidFill>
          <a:effectLst>
            <a:outerShdw blurRad="190500" dist="76200" dir="2700000" algn="tl">
              <a:srgbClr val="646464"/>
            </a:outerShdw>
          </a:effectLst>
        </p:spPr>
        <p:txBody>
          <a:bodyPr>
            <a:spAutoFit/>
          </a:bodyPr>
          <a:lstStyle/>
          <a:p>
            <a:pPr defTabSz="932742">
              <a:defRPr/>
            </a:pPr>
            <a:r>
              <a:rPr lang="en-US" sz="1100" dirty="0">
                <a:solidFill>
                  <a:prstClr val="black"/>
                </a:solidFill>
              </a:rPr>
              <a:t>[EDITOR] </a:t>
            </a:r>
            <a:r>
              <a:rPr lang="en-US" sz="1100" dirty="0" err="1">
                <a:solidFill>
                  <a:prstClr val="black"/>
                </a:solidFill>
              </a:rPr>
              <a:t>TWB_Shalini</a:t>
            </a:r>
            <a:r>
              <a:rPr lang="en-US" sz="1100" dirty="0">
                <a:solidFill>
                  <a:prstClr val="black"/>
                </a:solidFill>
              </a:rPr>
              <a:t>:</a:t>
            </a:r>
          </a:p>
          <a:p>
            <a:pPr defTabSz="932742">
              <a:defRPr/>
            </a:pPr>
            <a:r>
              <a:rPr lang="en-US" sz="1100" i="1" dirty="0">
                <a:solidFill>
                  <a:prstClr val="black"/>
                </a:solidFill>
              </a:rPr>
              <a:t>Thursday, October 03, 2013
</a:t>
            </a:r>
            <a:r>
              <a:rPr lang="en-US" sz="1100" dirty="0">
                <a:solidFill>
                  <a:prstClr val="black"/>
                </a:solidFill>
              </a:rPr>
              <a:t>Please update the placeholder content.</a:t>
            </a:r>
          </a:p>
        </p:txBody>
      </p:sp>
    </p:spTree>
    <p:extLst>
      <p:ext uri="{BB962C8B-B14F-4D97-AF65-F5344CB8AC3E}">
        <p14:creationId xmlns:p14="http://schemas.microsoft.com/office/powerpoint/2010/main" val="146356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19</a:t>
            </a:fld>
            <a:endParaRPr lang="en-US"/>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80992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20</a:t>
            </a:fld>
            <a:endParaRPr lang="en-US"/>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8719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smtClean="0"/>
              <a:t>DSC Overview http://technet.microsoft.com/en-us/library/dn249912.aspx</a:t>
            </a:r>
          </a:p>
          <a:p>
            <a:pPr marL="0" indent="0">
              <a:buNone/>
            </a:pPr>
            <a:r>
              <a:rPr lang="en-US" dirty="0" smtClean="0"/>
              <a:t>PowerShell</a:t>
            </a:r>
            <a:r>
              <a:rPr lang="en-US" baseline="0" dirty="0" smtClean="0"/>
              <a:t> blog - http://blogs.msdn.com/b/powershell/archive/2014/04/03/configuring-an-azure-vm-using-powershell-dsc.aspx</a:t>
            </a:r>
          </a:p>
          <a:p>
            <a:pPr marL="0" indent="0">
              <a:buNone/>
            </a:pPr>
            <a:r>
              <a:rPr lang="en-US" dirty="0" smtClean="0"/>
              <a:t>Azure DSC - http://blogs.msdn.com/b/powershell/archive/2014/08/07/introducing-the-azure-powershell-dsc-desired-state-configuration-extension.aspx</a:t>
            </a:r>
          </a:p>
          <a:p>
            <a:pPr marL="0" indent="0">
              <a:buNone/>
            </a:pPr>
            <a:r>
              <a:rPr lang="en-US" dirty="0" smtClean="0"/>
              <a:t>Azure DSC video - http://www.youtube.com/watch?v=Az8pmHt-EbA</a:t>
            </a:r>
          </a:p>
          <a:p>
            <a:pPr marL="0" indent="0">
              <a:buNone/>
            </a:pPr>
            <a:r>
              <a:rPr lang="en-US" dirty="0" smtClean="0"/>
              <a:t>http://channel9.msdn.com/Events/TechEd/NorthAmerica/2014/DCIM-B324#fbid=</a:t>
            </a:r>
          </a:p>
          <a:p>
            <a:pPr marL="0" indent="0">
              <a:buNone/>
            </a:pPr>
            <a:endParaRPr lang="en-US" dirty="0" smtClean="0"/>
          </a:p>
          <a:p>
            <a:pPr marL="0" indent="0">
              <a:buNone/>
            </a:pPr>
            <a:endParaRPr lang="en-US" dirty="0" smtClean="0"/>
          </a:p>
        </p:txBody>
      </p:sp>
      <p:sp>
        <p:nvSpPr>
          <p:cNvPr id="6" name="Date Placeholder 5"/>
          <p:cNvSpPr>
            <a:spLocks noGrp="1"/>
          </p:cNvSpPr>
          <p:nvPr>
            <p:ph type="dt" idx="12"/>
          </p:nvPr>
        </p:nvSpPr>
        <p:spPr>
          <a:xfrm>
            <a:off x="3884613" y="0"/>
            <a:ext cx="2971800" cy="457200"/>
          </a:xfrm>
          <a:prstGeom prst="rect">
            <a:avLst/>
          </a:prstGeom>
        </p:spPr>
        <p:txBody>
          <a:bodyPr/>
          <a:lstStyle/>
          <a:p>
            <a:fld id="{CB9AB204-7D86-4363-947A-E892579E27F0}" type="datetime1">
              <a:rPr lang="en-US" smtClean="0">
                <a:solidFill>
                  <a:prstClr val="black"/>
                </a:solidFill>
              </a:rPr>
              <a:pPr/>
              <a:t>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1492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Click – simplifies</a:t>
            </a:r>
            <a:r>
              <a:rPr lang="en-US" baseline="0" dirty="0" smtClean="0"/>
              <a:t> the configuration of VMs that are in Azure</a:t>
            </a:r>
          </a:p>
          <a:p>
            <a:r>
              <a:rPr lang="en-US" baseline="0" dirty="0" smtClean="0"/>
              <a:t>Click – prevents configuration drift, slight changes could have happened and no one knows what has changed. With DSC, the same script can be reapplied – more in later slides</a:t>
            </a:r>
          </a:p>
          <a:p>
            <a:r>
              <a:rPr lang="en-US" baseline="0" dirty="0" smtClean="0"/>
              <a:t>Click – Flexible deployment options – various deployment options, you have multiple ways to do things, on-premises, in the cloud, or having machines configure themselves by running scripts, or injection into VM at creation time</a:t>
            </a:r>
          </a:p>
          <a:p>
            <a:r>
              <a:rPr lang="en-US" baseline="0" dirty="0" smtClean="0"/>
              <a:t>Click – allows people to do continuous deployment. As a </a:t>
            </a:r>
            <a:r>
              <a:rPr lang="en-US" baseline="0" dirty="0" err="1" smtClean="0"/>
              <a:t>dev</a:t>
            </a:r>
            <a:r>
              <a:rPr lang="en-US" baseline="0" dirty="0" smtClean="0"/>
              <a:t>, move </a:t>
            </a:r>
            <a:r>
              <a:rPr lang="en-US" baseline="0" dirty="0" err="1" smtClean="0"/>
              <a:t>dev</a:t>
            </a:r>
            <a:r>
              <a:rPr lang="en-US" baseline="0" dirty="0" smtClean="0"/>
              <a:t> box </a:t>
            </a:r>
            <a:r>
              <a:rPr lang="en-US" baseline="0" dirty="0" err="1" smtClean="0"/>
              <a:t>config</a:t>
            </a:r>
            <a:r>
              <a:rPr lang="en-US" baseline="0" dirty="0" smtClean="0"/>
              <a:t> and move to production </a:t>
            </a:r>
            <a:r>
              <a:rPr lang="en-US" baseline="0" dirty="0" err="1" smtClean="0"/>
              <a:t>etc</a:t>
            </a:r>
            <a:endParaRPr lang="en-US" baseline="0" dirty="0" smtClean="0"/>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t>2/6/2016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563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Most companies have already invested in PowerShell and have lots of scripts available, therefore they don’t understand the value of DSC because</a:t>
            </a:r>
            <a:r>
              <a:rPr lang="en-US" baseline="0" dirty="0" smtClean="0"/>
              <a:t> it is just PowerShell</a:t>
            </a:r>
            <a:endParaRPr lang="en-US" dirty="0" smtClean="0"/>
          </a:p>
          <a:p>
            <a:r>
              <a:rPr lang="en-US" dirty="0" smtClean="0"/>
              <a:t>Simple representation, (on</a:t>
            </a:r>
            <a:r>
              <a:rPr lang="en-US" baseline="0" dirty="0" smtClean="0"/>
              <a:t> left), unless you are author, you don’t know what the scripts are doing because people rarely comment their PS well enough</a:t>
            </a:r>
          </a:p>
          <a:p>
            <a:r>
              <a:rPr lang="en-US" baseline="0" dirty="0" smtClean="0"/>
              <a:t>Click – with DSC, when you write the script for the </a:t>
            </a:r>
            <a:r>
              <a:rPr lang="en-US" i="1" baseline="0" dirty="0" smtClean="0"/>
              <a:t>configuration</a:t>
            </a:r>
            <a:r>
              <a:rPr lang="en-US" baseline="0" dirty="0" smtClean="0"/>
              <a:t> you have to expose the intent of what you are doing, meaning, what do you want installed on the machine</a:t>
            </a:r>
          </a:p>
          <a:p>
            <a:r>
              <a:rPr lang="en-US" baseline="0" dirty="0" smtClean="0"/>
              <a:t>Click – Then you pull in the technology specific resources that would be used. These Reusable components are bundled with the package sent to the machine along with the configuration, that shows the intent of resources</a:t>
            </a:r>
          </a:p>
          <a:p>
            <a:r>
              <a:rPr lang="en-US" baseline="0" dirty="0" smtClean="0"/>
              <a:t>Click – Then in the middle there is the DSC engine which takes care of all the things listed – this is called the Local Configuration Manager</a:t>
            </a:r>
          </a:p>
          <a:p>
            <a:endParaRPr lang="en-US" baseline="0" dirty="0" smtClean="0"/>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7200"/>
          </a:xfrm>
          <a:prstGeom prst="rect">
            <a:avLst/>
          </a:prstGeom>
        </p:spPr>
        <p:txBody>
          <a:bodyPr/>
          <a:lstStyle/>
          <a:p>
            <a:fld id="{E74353ED-ACB2-44BF-A903-985B0AF962B7}" type="datetime1">
              <a:rPr lang="en-US" smtClean="0"/>
              <a:t>2/6/2016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293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effectLst/>
              </a:rPr>
              <a:t>Getting started with DSC http://technet.microsoft.com/en-us/library/dn249918.aspx</a:t>
            </a:r>
          </a:p>
          <a:p>
            <a:endParaRPr lang="en-US" dirty="0" smtClean="0">
              <a:effectLst/>
            </a:endParaRPr>
          </a:p>
          <a:p>
            <a:r>
              <a:rPr lang="en-US" dirty="0" smtClean="0">
                <a:effectLst/>
              </a:rPr>
              <a:t>MOF File - DSC tells the target nodes what configuration they should have by sending a MOF file with that information to each node, where the Local Configuration Manager implements the desired configuration. Because this file contains the details of the configuration, it’s important to keep it secure. To do this, you can set the Local Configuration Manager to check the credentials of a user. This topic describes how to transmit those credentials securely to the target node by encrypting them with certificates</a:t>
            </a:r>
          </a:p>
          <a:p>
            <a:endParaRPr lang="en-US" dirty="0" smtClean="0">
              <a:effectLst/>
            </a:endParaRPr>
          </a:p>
          <a:p>
            <a:r>
              <a:rPr lang="en-US" dirty="0" smtClean="0">
                <a:effectLst/>
              </a:rPr>
              <a:t>Local Configuration Manager is the Windows PowerShell Desired State Configuration (DSC) engine. It runs on all target nodes, and it is responsible for calling the configuration resources that are included in a DSC configuration script. This topic lists the properties of Local Configuration Manager and describes how you can modify the Local Configuration Manager settings on a target node. http://technet.microsoft.com/en-us/library/dn249922.aspx</a:t>
            </a:r>
          </a:p>
          <a:p>
            <a:endParaRPr lang="en-US" dirty="0" smtClean="0">
              <a:effectLst/>
            </a:endParaRPr>
          </a:p>
          <a:p>
            <a:r>
              <a:rPr lang="en-US" dirty="0" smtClean="0">
                <a:effectLst/>
              </a:rPr>
              <a:t>Windows PowerShell Desired State Configuration (DSC) offers two ways to let target nodes know what configuration they should have. In “push” mode (the default), you have to transmit configuration files to each target node yourself, keeping track of which configurations go with which nodes. In “pull” mode, the Local Configuration Manager (LCM) target node (a pull client, if so configured) performs a compliance check on the configuration of the node. If the client is configured as desired, nothing happens. If not, the LCM requests the pull server for the current configuration. If it finds a configuration marked for itself (and the configuration passes validation checks) the configuration is transmitted to the pull client, where the LCM executes it. If the configuration requires resources that the pull client is missing, they get downloaded as well. http://technet.microsoft.com/en-us/library/dn249913.aspx</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24</a:t>
            </a:fld>
            <a:endParaRPr lang="en-US"/>
          </a:p>
        </p:txBody>
      </p:sp>
    </p:spTree>
    <p:extLst>
      <p:ext uri="{BB962C8B-B14F-4D97-AF65-F5344CB8AC3E}">
        <p14:creationId xmlns:p14="http://schemas.microsoft.com/office/powerpoint/2010/main" val="182963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spTree>
    <p:extLst>
      <p:ext uri="{BB962C8B-B14F-4D97-AF65-F5344CB8AC3E}">
        <p14:creationId xmlns:p14="http://schemas.microsoft.com/office/powerpoint/2010/main" val="387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327314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70801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163158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2FBEC462-06F2-4B01-8CA1-0507083FE203}" type="datetime1">
              <a:rPr lang="en-US" smtClean="0"/>
              <a:t>2/6/2016</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6561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0E77303-29F9-48E8-83D2-6DC36C84DC3E}" type="datetime1">
              <a:rPr lang="en-US" smtClean="0"/>
              <a:t>2/6/2016</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53618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7124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149BC2A-B5DD-4A19-861E-6DBFEDFF53A4}" type="datetime1">
              <a:rPr lang="en-US" smtClean="0"/>
              <a:t>2/6/2016</a:t>
            </a:fld>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437646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F0B57D92-81DD-486C-8378-AD35EAF377A6}" type="datetime1">
              <a:rPr lang="en-US" smtClean="0"/>
              <a:t>2/6/2016</a:t>
            </a:fld>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Light" panose="020B0502040204020203" pitchFamily="34" charset="0"/>
                <a:cs typeface="Segoe UI Light" panose="020B0502040204020203" pitchFamily="34" charset="0"/>
              </a:rPr>
              <a:t>Microsoft Confidential</a:t>
            </a:r>
            <a:endParaRPr lang="en-US" sz="1000" dirty="0">
              <a:latin typeface="Segoe UI Light" panose="020B0502040204020203" pitchFamily="34" charset="0"/>
              <a:cs typeface="Segoe UI Light" panose="020B0502040204020203" pitchFamily="34" charset="0"/>
            </a:endParaRP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686870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9A027C28-6DBF-4BAB-BE81-635302D5B771}" type="datetime1">
              <a:rPr lang="en-US" smtClean="0"/>
              <a:t>2/6/2016</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774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fld id="{54298D6C-FFAB-4F15-BB1B-443C38233868}" type="datetime1">
              <a:rPr lang="en-US" smtClean="0"/>
              <a:t>2/6/2016</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smtClean="0"/>
              <a:t>Click icon to add picture</a:t>
            </a:r>
            <a:endParaRPr lang="en-US"/>
          </a:p>
        </p:txBody>
      </p:sp>
      <p:sp>
        <p:nvSpPr>
          <p:cNvPr id="24" name="Picture Placeholder 22"/>
          <p:cNvSpPr>
            <a:spLocks noGrp="1"/>
          </p:cNvSpPr>
          <p:nvPr>
            <p:ph type="pic" sz="quarter" idx="16"/>
          </p:nvPr>
        </p:nvSpPr>
        <p:spPr>
          <a:xfrm>
            <a:off x="9144000" y="1143000"/>
            <a:ext cx="3048000" cy="2286000"/>
          </a:xfrm>
        </p:spPr>
        <p:txBody>
          <a:bodyPr/>
          <a:lstStyle/>
          <a:p>
            <a:r>
              <a:rPr lang="en-US" smtClean="0"/>
              <a:t>Click icon to add picture</a:t>
            </a:r>
            <a:endParaRPr lang="en-US"/>
          </a:p>
        </p:txBody>
      </p:sp>
      <p:sp>
        <p:nvSpPr>
          <p:cNvPr id="25" name="Picture Placeholder 22"/>
          <p:cNvSpPr>
            <a:spLocks noGrp="1"/>
          </p:cNvSpPr>
          <p:nvPr>
            <p:ph type="pic" sz="quarter" idx="17"/>
          </p:nvPr>
        </p:nvSpPr>
        <p:spPr>
          <a:xfrm>
            <a:off x="6096000" y="3429000"/>
            <a:ext cx="3048000" cy="2286000"/>
          </a:xfrm>
        </p:spPr>
        <p:txBody>
          <a:bodyPr/>
          <a:lstStyle/>
          <a:p>
            <a:r>
              <a:rPr lang="en-US" smtClean="0"/>
              <a:t>Click icon to add picture</a:t>
            </a:r>
            <a:endParaRPr lang="en-US" dirty="0"/>
          </a:p>
        </p:txBody>
      </p:sp>
    </p:spTree>
    <p:extLst>
      <p:ext uri="{BB962C8B-B14F-4D97-AF65-F5344CB8AC3E}">
        <p14:creationId xmlns:p14="http://schemas.microsoft.com/office/powerpoint/2010/main" val="760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20DD9EB0-549E-4233-AE34-D8DD5F7473C5}" type="datetime1">
              <a:rPr lang="en-US" smtClean="0"/>
              <a:t>2/6/2016</a:t>
            </a:fld>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430235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5954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794687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5B91C3AD-27AB-4577-ADFE-9673F47C2222}" type="datetime1">
              <a:rPr lang="en-US" smtClean="0"/>
              <a:t>2/6/2016</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2124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smtClean="0"/>
              <a:t>Click icon to add picture</a:t>
            </a:r>
            <a:endParaRPr lang="en-US"/>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6763AD73-A662-414C-AD01-4FD214DFB572}" type="datetime1">
              <a:rPr lang="en-US" smtClean="0"/>
              <a:t>2/6/2016</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765735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79587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extLst>
      <p:ext uri="{BB962C8B-B14F-4D97-AF65-F5344CB8AC3E}">
        <p14:creationId xmlns:p14="http://schemas.microsoft.com/office/powerpoint/2010/main" val="19005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C3AB3372-E31A-47D4-9482-4E667820B5CC}" type="datetime1">
              <a:rPr lang="en-US" smtClean="0"/>
              <a:t>2/6/2016</a:t>
            </a:fld>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4892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lvl="0" defTabSz="1218936"/>
            <a:endParaRPr lang="en-US" sz="1600">
              <a:solidFill>
                <a:srgbClr val="292929"/>
              </a:solidFill>
            </a:endParaRPr>
          </a:p>
        </p:txBody>
      </p:sp>
    </p:spTree>
    <p:extLst>
      <p:ext uri="{BB962C8B-B14F-4D97-AF65-F5344CB8AC3E}">
        <p14:creationId xmlns:p14="http://schemas.microsoft.com/office/powerpoint/2010/main" val="22193259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4304678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251" y="1905001"/>
            <a:ext cx="11151916"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6980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671461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1"/>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596343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
        <p:nvSpPr>
          <p:cNvPr id="7"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12059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6130089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7029493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6552">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261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971780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6552">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3654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dirty="0">
              <a:solidFill>
                <a:srgbClr val="000000">
                  <a:lumMod val="50000"/>
                  <a:lumOff val="50000"/>
                </a:srgbClr>
              </a:solidFill>
            </a:endParaRPr>
          </a:p>
        </p:txBody>
      </p:sp>
      <p:sp>
        <p:nvSpPr>
          <p:cNvPr id="7"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C69A5621-A4E1-4322-9D22-14AC39B4BE7D}"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6819772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C69A5621-A4E1-4322-9D22-14AC39B4BE7D}"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9827430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538067"/>
          </a:xfrm>
        </p:spPr>
        <p:txBody>
          <a:bodyPr>
            <a:spAutoFit/>
          </a:bodyPr>
          <a:lstStyle>
            <a:lvl1pPr marL="336145" indent="-336145">
              <a:buClr>
                <a:schemeClr val="accent1"/>
              </a:buClr>
              <a:defRPr lang="en-US" sz="3921" kern="1200" spc="0" baseline="0" dirty="0" smtClean="0">
                <a:gradFill>
                  <a:gsLst>
                    <a:gs pos="1250">
                      <a:schemeClr val="bg2"/>
                    </a:gs>
                    <a:gs pos="99000">
                      <a:schemeClr val="bg2"/>
                    </a:gs>
                  </a:gsLst>
                  <a:lin ang="5400000" scaled="0"/>
                </a:gradFill>
                <a:latin typeface="+mj-lt"/>
                <a:ea typeface="+mn-ea"/>
                <a:cs typeface="+mn-cs"/>
              </a:defRPr>
            </a:lvl1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smtClean="0"/>
              <a:t>Click to 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smtClean="0"/>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smtClean="0"/>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smtClean="0"/>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7"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C69A5621-A4E1-4322-9D22-14AC39B4BE7D}"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8919453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C69A5621-A4E1-4322-9D22-14AC39B4BE7D}"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2246977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dirty="0">
              <a:solidFill>
                <a:srgbClr val="000000">
                  <a:lumMod val="50000"/>
                  <a:lumOff val="50000"/>
                </a:srgbClr>
              </a:solidFill>
            </a:endParaRPr>
          </a:p>
        </p:txBody>
      </p:sp>
      <p:sp>
        <p:nvSpPr>
          <p:cNvPr id="5"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C69A5621-A4E1-4322-9D22-14AC39B4BE7D}"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8696406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Slide 1">
    <p:bg bwMode="gray">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71" t="15845"/>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bwMode="auto">
          <a:xfrm>
            <a:off x="269240" y="1780867"/>
            <a:ext cx="7171399" cy="4796963"/>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268889" rIns="44814" bIns="44814" numCol="1" spcCol="0" rtlCol="0" fromWordArt="0" anchor="t" anchorCtr="0" forceAA="0" compatLnSpc="1">
            <a:prstTxWarp prst="textNoShape">
              <a:avLst/>
            </a:prstTxWarp>
            <a:noAutofit/>
          </a:bodyPr>
          <a:lstStyle/>
          <a:p>
            <a:pPr defTabSz="895919" fontAlgn="base">
              <a:lnSpc>
                <a:spcPct val="75000"/>
              </a:lnSpc>
              <a:spcBef>
                <a:spcPct val="0"/>
              </a:spcBef>
              <a:spcAft>
                <a:spcPct val="0"/>
              </a:spcAft>
            </a:pPr>
            <a:endParaRPr lang="en-US" sz="5293" spc="-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550" y="4954759"/>
            <a:ext cx="7155138" cy="1614104"/>
          </a:xfrm>
          <a:noFill/>
        </p:spPr>
        <p:txBody>
          <a:bodyPr lIns="182880" tIns="146304" rIns="182880" bIns="146304">
            <a:noAutofit/>
          </a:bodyPr>
          <a:lstStyle>
            <a:lvl1pPr marL="0" indent="0">
              <a:spcBef>
                <a:spcPts val="0"/>
              </a:spcBef>
              <a:buNone/>
              <a:defRPr sz="2745" spc="0" baseline="0">
                <a:gradFill>
                  <a:gsLst>
                    <a:gs pos="1250">
                      <a:schemeClr val="bg1"/>
                    </a:gs>
                    <a:gs pos="99000">
                      <a:schemeClr val="bg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1780867"/>
            <a:ext cx="7171336" cy="3182859"/>
          </a:xfrm>
          <a:noFill/>
        </p:spPr>
        <p:txBody>
          <a:bodyPr lIns="146304" tIns="146304" rIns="45720" bIns="146304" anchor="t" anchorCtr="0"/>
          <a:lstStyle>
            <a:lvl1pPr>
              <a:defRPr sz="5881" spc="-98" baseline="0">
                <a:gradFill>
                  <a:gsLst>
                    <a:gs pos="1250">
                      <a:schemeClr val="bg1"/>
                    </a:gs>
                    <a:gs pos="99000">
                      <a:schemeClr val="bg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9" y="286890"/>
            <a:ext cx="1493765" cy="1493977"/>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048909" y="5877063"/>
            <a:ext cx="1908330" cy="702066"/>
          </a:xfrm>
          <a:prstGeom prst="rect">
            <a:avLst/>
          </a:prstGeom>
        </p:spPr>
      </p:pic>
    </p:spTree>
    <p:extLst>
      <p:ext uri="{BB962C8B-B14F-4D97-AF65-F5344CB8AC3E}">
        <p14:creationId xmlns:p14="http://schemas.microsoft.com/office/powerpoint/2010/main" val="1166651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00077" y="228602"/>
            <a:ext cx="11792065" cy="733299"/>
          </a:xfrm>
          <a:prstGeom prst="rect">
            <a:avLst/>
          </a:prstGeom>
        </p:spPr>
        <p:txBody>
          <a:bodyPr vert="horz" wrap="square" lIns="0" tIns="0" rIns="0" bIns="0" rtlCol="0" anchor="t">
            <a:spAutoFit/>
          </a:bodyPr>
          <a:lstStyle>
            <a:lvl1pPr>
              <a:defRPr spc="-150"/>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342991" y="1447800"/>
            <a:ext cx="11418687" cy="2078435"/>
          </a:xfrm>
        </p:spPr>
        <p:txBody>
          <a:bodyPr/>
          <a:lstStyle>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43488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Tree>
    <p:extLst>
      <p:ext uri="{BB962C8B-B14F-4D97-AF65-F5344CB8AC3E}">
        <p14:creationId xmlns:p14="http://schemas.microsoft.com/office/powerpoint/2010/main" val="4675994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alternate)">
    <p:spTree>
      <p:nvGrpSpPr>
        <p:cNvPr id="1" name=""/>
        <p:cNvGrpSpPr/>
        <p:nvPr/>
      </p:nvGrpSpPr>
      <p:grpSpPr>
        <a:xfrm>
          <a:off x="0" y="0"/>
          <a:ext cx="0" cy="0"/>
          <a:chOff x="0" y="0"/>
          <a:chExt cx="0" cy="0"/>
        </a:xfrm>
      </p:grpSpPr>
      <p:sp>
        <p:nvSpPr>
          <p:cNvPr id="2" name="Title 1"/>
          <p:cNvSpPr>
            <a:spLocks noGrp="1"/>
          </p:cNvSpPr>
          <p:nvPr>
            <p:ph type="title"/>
          </p:nvPr>
        </p:nvSpPr>
        <p:spPr>
          <a:xfrm>
            <a:off x="762002" y="2"/>
            <a:ext cx="11430000" cy="646042"/>
          </a:xfrm>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2" hasCustomPrompt="1"/>
          </p:nvPr>
        </p:nvSpPr>
        <p:spPr>
          <a:xfrm>
            <a:off x="762002" y="573606"/>
            <a:ext cx="11430000" cy="373063"/>
          </a:xfrm>
          <a:prstGeom prst="rect">
            <a:avLst/>
          </a:prstGeom>
        </p:spPr>
        <p:txBody>
          <a:bodyPr lIns="380893" tIns="53325" rIns="53325" bIns="53325">
            <a:noAutofit/>
          </a:bodyPr>
          <a:lstStyle>
            <a:lvl1pPr marL="0" indent="0">
              <a:buNone/>
              <a:defRPr sz="2101">
                <a:latin typeface="Segoe UI Light" pitchFamily="34" charset="0"/>
              </a:defRPr>
            </a:lvl1pPr>
            <a:lvl2pPr marL="211271" indent="0">
              <a:buNone/>
              <a:defRPr/>
            </a:lvl2pPr>
            <a:lvl3pPr marL="441390" indent="0">
              <a:buNone/>
              <a:defRPr/>
            </a:lvl3pPr>
            <a:lvl4pPr marL="652661" indent="0">
              <a:buNone/>
              <a:defRPr/>
            </a:lvl4pPr>
            <a:lvl5pPr marL="829217" indent="0">
              <a:buNone/>
              <a:defRPr/>
            </a:lvl5pPr>
          </a:lstStyle>
          <a:p>
            <a:pPr lvl="0"/>
            <a:r>
              <a:rPr lang="en-US" dirty="0" smtClean="0"/>
              <a:t>Click to add subtitle</a:t>
            </a:r>
          </a:p>
        </p:txBody>
      </p:sp>
      <p:sp>
        <p:nvSpPr>
          <p:cNvPr id="4" name="Text Placeholder 3"/>
          <p:cNvSpPr>
            <a:spLocks noGrp="1"/>
          </p:cNvSpPr>
          <p:nvPr>
            <p:ph type="body" sz="quarter" idx="15" hasCustomPrompt="1"/>
          </p:nvPr>
        </p:nvSpPr>
        <p:spPr>
          <a:xfrm>
            <a:off x="1542522" y="1524001"/>
            <a:ext cx="9887479" cy="4572000"/>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0" y="3"/>
            <a:ext cx="762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7135" tIns="28568" rIns="57135" bIns="28568" rtlCol="0" anchor="ctr">
            <a:noAutofit/>
          </a:bodyPr>
          <a:lstStyle/>
          <a:p>
            <a:pPr algn="ctr" defTabSz="1087896">
              <a:defRPr/>
            </a:pPr>
            <a:endParaRPr lang="en-US" sz="1650" dirty="0">
              <a:solidFill>
                <a:prstClr val="white"/>
              </a:solidFill>
            </a:endParaRPr>
          </a:p>
        </p:txBody>
      </p:sp>
      <p:sp>
        <p:nvSpPr>
          <p:cNvPr id="15" name="Slide Number Placeholder 4"/>
          <p:cNvSpPr>
            <a:spLocks noGrp="1"/>
          </p:cNvSpPr>
          <p:nvPr>
            <p:ph type="sldNum" sz="quarter" idx="16"/>
          </p:nvPr>
        </p:nvSpPr>
        <p:spPr>
          <a:xfrm>
            <a:off x="11430002" y="6478589"/>
            <a:ext cx="761999" cy="379413"/>
          </a:xfrm>
          <a:prstGeom prst="rect">
            <a:avLst/>
          </a:prstGeom>
        </p:spPr>
        <p:txBody>
          <a:bodyPr/>
          <a:lstStyle/>
          <a:p>
            <a:pPr defTabSz="914225"/>
            <a:fld id="{6A4C1A4A-E5E6-4CC1-B72C-A20A4EB3E2D2}"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371445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smtClean="0"/>
              <a:t>Module #: Module Title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10" name="Rectangle 9"/>
          <p:cNvSpPr/>
          <p:nvPr/>
        </p:nvSpPr>
        <p:spPr>
          <a:xfrm>
            <a:off x="762002"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35" tIns="28568" rIns="57135" bIns="28568" rtlCol="0" anchor="ctr">
            <a:noAutofit/>
          </a:bodyPr>
          <a:lstStyle/>
          <a:p>
            <a:pPr algn="ctr" defTabSz="1087896">
              <a:defRPr/>
            </a:pPr>
            <a:endParaRPr lang="en-US" sz="1650" dirty="0">
              <a:solidFill>
                <a:prstClr val="white"/>
              </a:solidFill>
            </a:endParaRPr>
          </a:p>
        </p:txBody>
      </p:sp>
      <p:sp>
        <p:nvSpPr>
          <p:cNvPr id="7" name="Rectangle 6"/>
          <p:cNvSpPr/>
          <p:nvPr/>
        </p:nvSpPr>
        <p:spPr>
          <a:xfrm>
            <a:off x="762002"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35" tIns="28568" rIns="57135" bIns="28568" rtlCol="0" anchor="ctr">
            <a:noAutofit/>
          </a:bodyPr>
          <a:lstStyle/>
          <a:p>
            <a:pPr algn="ctr" defTabSz="1087896">
              <a:defRPr/>
            </a:pPr>
            <a:endParaRPr lang="en-US" sz="1650" dirty="0">
              <a:solidFill>
                <a:prstClr val="white"/>
              </a:solidFill>
            </a:endParaRPr>
          </a:p>
        </p:txBody>
      </p:sp>
      <p:sp>
        <p:nvSpPr>
          <p:cNvPr id="8" name="Rectangle 7"/>
          <p:cNvSpPr/>
          <p:nvPr userDrawn="1"/>
        </p:nvSpPr>
        <p:spPr>
          <a:xfrm>
            <a:off x="762002"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57135" tIns="28568" rIns="57135" bIns="28568" rtlCol="0" anchor="ctr">
            <a:noAutofit/>
          </a:bodyPr>
          <a:lstStyle/>
          <a:p>
            <a:pPr algn="ctr" defTabSz="1087896">
              <a:defRPr/>
            </a:pPr>
            <a:endParaRPr lang="en-US" sz="1650" dirty="0">
              <a:solidFill>
                <a:prstClr val="white"/>
              </a:solidFill>
            </a:endParaRPr>
          </a:p>
        </p:txBody>
      </p:sp>
      <p:sp>
        <p:nvSpPr>
          <p:cNvPr id="9" name="Text Placeholder 8"/>
          <p:cNvSpPr>
            <a:spLocks noGrp="1"/>
          </p:cNvSpPr>
          <p:nvPr>
            <p:ph type="body" sz="quarter" idx="13" hasCustomPrompt="1"/>
          </p:nvPr>
        </p:nvSpPr>
        <p:spPr>
          <a:xfrm>
            <a:off x="762001" y="2286001"/>
            <a:ext cx="7620000" cy="2286000"/>
          </a:xfrm>
          <a:prstGeom prst="rect">
            <a:avLst/>
          </a:prstGeom>
        </p:spPr>
        <p:txBody>
          <a:bodyPr lIns="380893" tIns="38089" rIns="76179" bIns="38089" anchor="b">
            <a:noAutofit/>
          </a:bodyPr>
          <a:lstStyle>
            <a:lvl1pPr marL="0" indent="0">
              <a:lnSpc>
                <a:spcPct val="80000"/>
              </a:lnSpc>
              <a:buNone/>
              <a:defRPr sz="3601">
                <a:solidFill>
                  <a:schemeClr val="bg1"/>
                </a:solidFill>
                <a:latin typeface="Segoe UI Light" pitchFamily="34" charset="0"/>
              </a:defRPr>
            </a:lvl1pPr>
          </a:lstStyle>
          <a:p>
            <a:r>
              <a:rPr lang="en-US" dirty="0" smtClean="0"/>
              <a:t>Click to add section title</a:t>
            </a:r>
          </a:p>
        </p:txBody>
      </p:sp>
      <p:sp>
        <p:nvSpPr>
          <p:cNvPr id="11" name="Text Placeholder 10"/>
          <p:cNvSpPr>
            <a:spLocks noGrp="1"/>
          </p:cNvSpPr>
          <p:nvPr>
            <p:ph type="body" sz="quarter" idx="14" hasCustomPrompt="1"/>
          </p:nvPr>
        </p:nvSpPr>
        <p:spPr>
          <a:xfrm>
            <a:off x="762001" y="4572001"/>
            <a:ext cx="7620000" cy="762000"/>
          </a:xfrm>
          <a:prstGeom prst="rect">
            <a:avLst/>
          </a:prstGeom>
        </p:spPr>
        <p:txBody>
          <a:bodyPr lIns="380893" tIns="38089" rIns="76179" bIns="38089">
            <a:noAutofit/>
          </a:bodyPr>
          <a:lstStyle>
            <a:lvl1pPr marL="142832" indent="-142832">
              <a:lnSpc>
                <a:spcPct val="80000"/>
              </a:lnSpc>
              <a:buNone/>
              <a:defRPr lang="en-US" sz="1500" kern="1200" dirty="0">
                <a:solidFill>
                  <a:srgbClr val="FFFFFF"/>
                </a:solidFill>
                <a:latin typeface="Segoe UI" pitchFamily="34" charset="0"/>
                <a:ea typeface="Segoe UI" pitchFamily="34" charset="0"/>
                <a:cs typeface="Segoe UI" pitchFamily="34" charset="0"/>
              </a:defRPr>
            </a:lvl1pPr>
          </a:lstStyle>
          <a:p>
            <a:pPr marL="0" lvl="0" indent="0" algn="l" defTabSz="816139" rtl="0" eaLnBrk="1" latinLnBrk="0" hangingPunct="1">
              <a:spcBef>
                <a:spcPct val="20000"/>
              </a:spcBef>
              <a:buClr>
                <a:srgbClr val="0072C6"/>
              </a:buClr>
              <a:buSzPct val="100000"/>
            </a:pPr>
            <a:r>
              <a:rPr lang="en-US" dirty="0" smtClean="0"/>
              <a:t>Click to add subtitle</a:t>
            </a:r>
          </a:p>
        </p:txBody>
      </p:sp>
    </p:spTree>
    <p:extLst>
      <p:ext uri="{BB962C8B-B14F-4D97-AF65-F5344CB8AC3E}">
        <p14:creationId xmlns:p14="http://schemas.microsoft.com/office/powerpoint/2010/main" val="3219042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873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5413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9200723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2.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25458-1D1C-4D55-9011-B44DC9E1592F}" type="datetime1">
              <a:rPr lang="en-US" smtClean="0"/>
              <a:t>2/6/2016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6485992"/>
            <a:ext cx="12192000" cy="372008"/>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2"/>
          <p:cNvSpPr txBox="1">
            <a:spLocks/>
          </p:cNvSpPr>
          <p:nvPr userDrawn="1"/>
        </p:nvSpPr>
        <p:spPr>
          <a:xfrm>
            <a:off x="2" y="6485993"/>
            <a:ext cx="2286000" cy="372007"/>
          </a:xfrm>
          <a:prstGeom prst="rect">
            <a:avLst/>
          </a:prstGeom>
        </p:spPr>
        <p:txBody>
          <a:bodyPr lIns="373290" tIns="37328" rIns="74658" bIns="37328"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784" dirty="0" smtClean="0">
                <a:solidFill>
                  <a:srgbClr val="000000">
                    <a:lumMod val="50000"/>
                    <a:lumOff val="50000"/>
                  </a:srgbClr>
                </a:solidFill>
                <a:ea typeface="Segoe UI" pitchFamily="34" charset="0"/>
                <a:cs typeface="Segoe UI" pitchFamily="34" charset="0"/>
              </a:rPr>
              <a:t>EPG | MICROSOFT CONFIDENTIAL</a:t>
            </a:r>
            <a:endParaRPr lang="en-US" sz="784" dirty="0">
              <a:solidFill>
                <a:srgbClr val="000000">
                  <a:lumMod val="50000"/>
                  <a:lumOff val="50000"/>
                </a:srgbClr>
              </a:solidFill>
              <a:ea typeface="Segoe UI" pitchFamily="34" charset="0"/>
              <a:cs typeface="Segoe UI" pitchFamily="34" charset="0"/>
            </a:endParaRPr>
          </a:p>
        </p:txBody>
      </p:sp>
      <p:sp>
        <p:nvSpPr>
          <p:cNvPr id="3" name="Footer Placeholder 2"/>
          <p:cNvSpPr>
            <a:spLocks noGrp="1"/>
          </p:cNvSpPr>
          <p:nvPr>
            <p:ph type="ftr" sz="quarter" idx="3"/>
          </p:nvPr>
        </p:nvSpPr>
        <p:spPr>
          <a:xfrm>
            <a:off x="2480399"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pPr defTabSz="914367"/>
            <a:endParaRPr lang="en-US" dirty="0">
              <a:solidFill>
                <a:srgbClr val="000000">
                  <a:lumMod val="50000"/>
                  <a:lumOff val="50000"/>
                </a:srgbClr>
              </a:solidFill>
            </a:endParaRPr>
          </a:p>
        </p:txBody>
      </p:sp>
      <p:sp>
        <p:nvSpPr>
          <p:cNvPr id="10" name="Slide Number Placeholder 9"/>
          <p:cNvSpPr>
            <a:spLocks noGrp="1"/>
          </p:cNvSpPr>
          <p:nvPr>
            <p:ph type="sldNum" sz="quarter" idx="4"/>
          </p:nvPr>
        </p:nvSpPr>
        <p:spPr>
          <a:xfrm>
            <a:off x="11592601" y="6485992"/>
            <a:ext cx="599400"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367"/>
            <a:fld id="{C69A5621-A4E1-4322-9D22-14AC39B4BE7D}" type="slidenum">
              <a:rPr lang="en-US" smtClean="0">
                <a:solidFill>
                  <a:srgbClr val="000000">
                    <a:tint val="75000"/>
                  </a:srgbClr>
                </a:solidFill>
              </a:rPr>
              <a:pPr defTabSz="914367"/>
              <a:t>‹#›</a:t>
            </a:fld>
            <a:endParaRPr lang="en-US" dirty="0">
              <a:solidFill>
                <a:srgbClr val="000000">
                  <a:tint val="75000"/>
                </a:srgbClr>
              </a:solidFill>
            </a:endParaRPr>
          </a:p>
        </p:txBody>
      </p:sp>
    </p:spTree>
    <p:extLst>
      <p:ext uri="{BB962C8B-B14F-4D97-AF65-F5344CB8AC3E}">
        <p14:creationId xmlns:p14="http://schemas.microsoft.com/office/powerpoint/2010/main" val="221475492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99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itchFamily="34" charset="0"/>
        <a:buChar char="•"/>
        <a:tabLst/>
        <a:defRPr sz="3921" kern="1200" spc="0" baseline="0">
          <a:gradFill>
            <a:gsLst>
              <a:gs pos="1250">
                <a:schemeClr val="tx1"/>
              </a:gs>
              <a:gs pos="99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rgbClr val="404040"/>
              </a:gs>
              <a:gs pos="99000">
                <a:srgbClr val="404040"/>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rgbClr val="404040"/>
              </a:gs>
              <a:gs pos="99000">
                <a:srgbClr val="404040"/>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rgbClr val="404040"/>
              </a:gs>
              <a:gs pos="99000">
                <a:srgbClr val="404040"/>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rgbClr val="404040"/>
              </a:gs>
              <a:gs pos="99000">
                <a:srgbClr val="404040"/>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92000"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1" y="6477875"/>
            <a:ext cx="8382000" cy="380127"/>
          </a:xfrm>
          <a:prstGeom prst="rect">
            <a:avLst/>
          </a:prstGeom>
        </p:spPr>
        <p:txBody>
          <a:bodyPr vert="horz" lIns="76179" tIns="38089" rIns="76179" bIns="38089" rtlCol="0" anchor="ctr"/>
          <a:lstStyle>
            <a:lvl1pPr algn="l">
              <a:defRPr sz="6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762001" y="1524002"/>
            <a:ext cx="10668000"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3" y="6477875"/>
            <a:ext cx="761999" cy="380126"/>
          </a:xfrm>
          <a:prstGeom prst="rect">
            <a:avLst/>
          </a:prstGeom>
        </p:spPr>
        <p:txBody>
          <a:bodyPr vert="horz" lIns="91440" tIns="45720" rIns="91440" bIns="45720" rtlCol="0" anchor="ctr"/>
          <a:lstStyle>
            <a:lvl1pPr algn="r">
              <a:defRPr sz="6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49437884"/>
      </p:ext>
    </p:extLst>
  </p:cSld>
  <p:clrMap bg1="lt1" tx1="dk1" bg2="lt2" tx2="dk2" accent1="accent1" accent2="accent2" accent3="accent3" accent4="accent4" accent5="accent5" accent6="accent6" hlink="hlink" folHlink="folHlink"/>
  <p:sldLayoutIdLst>
    <p:sldLayoutId id="2147483724" r:id="rId1"/>
    <p:sldLayoutId id="2147483725" r:id="rId2"/>
  </p:sldLayoutIdLst>
  <p:transition>
    <p:fade/>
  </p:transition>
  <p:hf hdr="0" ftr="0" dt="0"/>
  <p:txStyles>
    <p:titleStyle>
      <a:lvl1pPr marL="0" algn="l" defTabSz="816139" rtl="0" eaLnBrk="1" latinLnBrk="0" hangingPunct="1">
        <a:lnSpc>
          <a:spcPct val="90000"/>
        </a:lnSpc>
        <a:spcBef>
          <a:spcPct val="0"/>
        </a:spcBef>
        <a:buNone/>
        <a:defRPr lang="en-US" sz="3001" kern="1200" spc="-44" baseline="0" dirty="0">
          <a:solidFill>
            <a:srgbClr val="505050"/>
          </a:solidFill>
          <a:latin typeface="Segoe UI Light" pitchFamily="34" charset="0"/>
          <a:ea typeface="Segoe UI" pitchFamily="34" charset="0"/>
          <a:cs typeface="Segoe UI" pitchFamily="34" charset="0"/>
        </a:defRPr>
      </a:lvl1pPr>
    </p:titleStyle>
    <p:bodyStyle>
      <a:lvl1pPr marL="142832" indent="-142832" algn="l" defTabSz="816139" rtl="0" eaLnBrk="1" latinLnBrk="0" hangingPunct="1">
        <a:spcBef>
          <a:spcPct val="20000"/>
        </a:spcBef>
        <a:buClr>
          <a:schemeClr val="tx1"/>
        </a:buClr>
        <a:buSzPct val="100000"/>
        <a:buFont typeface="Wingdings" pitchFamily="2" charset="2"/>
        <a:buChar char="§"/>
        <a:defRPr sz="1800" kern="1200">
          <a:solidFill>
            <a:schemeClr val="tx1"/>
          </a:solidFill>
          <a:latin typeface="Segoe UI" pitchFamily="34" charset="0"/>
          <a:ea typeface="Segoe UI" pitchFamily="34" charset="0"/>
          <a:cs typeface="Segoe UI" pitchFamily="34" charset="0"/>
        </a:defRPr>
      </a:lvl1pPr>
      <a:lvl2pPr marL="357079" indent="-145808" algn="l" defTabSz="816139" rtl="0" eaLnBrk="1" latinLnBrk="0" hangingPunct="1">
        <a:spcBef>
          <a:spcPct val="20000"/>
        </a:spcBef>
        <a:buFont typeface="Arial" pitchFamily="34" charset="0"/>
        <a:buChar char="–"/>
        <a:defRPr sz="1350" kern="1200">
          <a:solidFill>
            <a:srgbClr val="505050"/>
          </a:solidFill>
          <a:latin typeface="Segoe UI" pitchFamily="34" charset="0"/>
          <a:ea typeface="Segoe UI" pitchFamily="34" charset="0"/>
          <a:cs typeface="Segoe UI" pitchFamily="34" charset="0"/>
        </a:defRPr>
      </a:lvl2pPr>
      <a:lvl3pPr marL="571327" indent="-129937" algn="l" defTabSz="816139" rtl="0" eaLnBrk="1" latinLnBrk="0" hangingPunct="1">
        <a:spcBef>
          <a:spcPct val="20000"/>
        </a:spcBef>
        <a:buFont typeface="Arial" pitchFamily="34" charset="0"/>
        <a:buChar char="•"/>
        <a:defRPr sz="1200" kern="1200">
          <a:solidFill>
            <a:srgbClr val="505050"/>
          </a:solidFill>
          <a:latin typeface="Segoe UI" pitchFamily="34" charset="0"/>
          <a:ea typeface="Segoe UI" pitchFamily="34" charset="0"/>
          <a:cs typeface="Segoe UI" pitchFamily="34" charset="0"/>
        </a:defRPr>
      </a:lvl3pPr>
      <a:lvl4pPr marL="785574" indent="-132912" algn="l" defTabSz="816139"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4pPr>
      <a:lvl5pPr marL="964114" indent="-134897" algn="l" defTabSz="816139" rtl="0" eaLnBrk="1" latinLnBrk="0" hangingPunct="1">
        <a:spcBef>
          <a:spcPct val="20000"/>
        </a:spcBef>
        <a:buFont typeface="Arial" pitchFamily="34" charset="0"/>
        <a:buChar char="»"/>
        <a:defRPr sz="1050" kern="1200">
          <a:solidFill>
            <a:srgbClr val="505050"/>
          </a:solidFill>
          <a:latin typeface="Segoe UI" pitchFamily="34" charset="0"/>
          <a:ea typeface="Segoe UI" pitchFamily="34" charset="0"/>
          <a:cs typeface="Segoe UI" pitchFamily="34" charset="0"/>
        </a:defRPr>
      </a:lvl5pPr>
      <a:lvl6pPr marL="2244385" indent="-204035" algn="l" defTabSz="816139"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652455" indent="-204035" algn="l" defTabSz="816139"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060525" indent="-204035" algn="l" defTabSz="816139"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468595" indent="-204035" algn="l" defTabSz="816139"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16139" rtl="0" eaLnBrk="1" latinLnBrk="0" hangingPunct="1">
        <a:defRPr sz="1650" kern="1200">
          <a:solidFill>
            <a:schemeClr val="tx1"/>
          </a:solidFill>
          <a:latin typeface="+mn-lt"/>
          <a:ea typeface="+mn-ea"/>
          <a:cs typeface="+mn-cs"/>
        </a:defRPr>
      </a:lvl1pPr>
      <a:lvl2pPr marL="408070" algn="l" defTabSz="816139" rtl="0" eaLnBrk="1" latinLnBrk="0" hangingPunct="1">
        <a:defRPr sz="1650" kern="1200">
          <a:solidFill>
            <a:schemeClr val="tx1"/>
          </a:solidFill>
          <a:latin typeface="+mn-lt"/>
          <a:ea typeface="+mn-ea"/>
          <a:cs typeface="+mn-cs"/>
        </a:defRPr>
      </a:lvl2pPr>
      <a:lvl3pPr marL="816139" algn="l" defTabSz="816139" rtl="0" eaLnBrk="1" latinLnBrk="0" hangingPunct="1">
        <a:defRPr sz="1650" kern="1200">
          <a:solidFill>
            <a:schemeClr val="tx1"/>
          </a:solidFill>
          <a:latin typeface="+mn-lt"/>
          <a:ea typeface="+mn-ea"/>
          <a:cs typeface="+mn-cs"/>
        </a:defRPr>
      </a:lvl3pPr>
      <a:lvl4pPr marL="1224210" algn="l" defTabSz="816139" rtl="0" eaLnBrk="1" latinLnBrk="0" hangingPunct="1">
        <a:defRPr sz="1650" kern="1200">
          <a:solidFill>
            <a:schemeClr val="tx1"/>
          </a:solidFill>
          <a:latin typeface="+mn-lt"/>
          <a:ea typeface="+mn-ea"/>
          <a:cs typeface="+mn-cs"/>
        </a:defRPr>
      </a:lvl4pPr>
      <a:lvl5pPr marL="1632280" algn="l" defTabSz="816139" rtl="0" eaLnBrk="1" latinLnBrk="0" hangingPunct="1">
        <a:defRPr sz="1650" kern="1200">
          <a:solidFill>
            <a:schemeClr val="tx1"/>
          </a:solidFill>
          <a:latin typeface="+mn-lt"/>
          <a:ea typeface="+mn-ea"/>
          <a:cs typeface="+mn-cs"/>
        </a:defRPr>
      </a:lvl5pPr>
      <a:lvl6pPr marL="2040350" algn="l" defTabSz="816139" rtl="0" eaLnBrk="1" latinLnBrk="0" hangingPunct="1">
        <a:defRPr sz="1650" kern="1200">
          <a:solidFill>
            <a:schemeClr val="tx1"/>
          </a:solidFill>
          <a:latin typeface="+mn-lt"/>
          <a:ea typeface="+mn-ea"/>
          <a:cs typeface="+mn-cs"/>
        </a:defRPr>
      </a:lvl6pPr>
      <a:lvl7pPr marL="2448420" algn="l" defTabSz="816139" rtl="0" eaLnBrk="1" latinLnBrk="0" hangingPunct="1">
        <a:defRPr sz="1650" kern="1200">
          <a:solidFill>
            <a:schemeClr val="tx1"/>
          </a:solidFill>
          <a:latin typeface="+mn-lt"/>
          <a:ea typeface="+mn-ea"/>
          <a:cs typeface="+mn-cs"/>
        </a:defRPr>
      </a:lvl7pPr>
      <a:lvl8pPr marL="2856489" algn="l" defTabSz="816139" rtl="0" eaLnBrk="1" latinLnBrk="0" hangingPunct="1">
        <a:defRPr sz="1650" kern="1200">
          <a:solidFill>
            <a:schemeClr val="tx1"/>
          </a:solidFill>
          <a:latin typeface="+mn-lt"/>
          <a:ea typeface="+mn-ea"/>
          <a:cs typeface="+mn-cs"/>
        </a:defRPr>
      </a:lvl8pPr>
      <a:lvl9pPr marL="3264560" algn="l" defTabSz="816139" rtl="0" eaLnBrk="1" latinLnBrk="0" hangingPunct="1">
        <a:defRPr sz="16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8" Type="http://schemas.openxmlformats.org/officeDocument/2006/relationships/hyperlink" Target="https://microsoftepe.eventbuilder.com/event?eventid=q9j5n6" TargetMode="External"/><Relationship Id="rId13" Type="http://schemas.openxmlformats.org/officeDocument/2006/relationships/hyperlink" Target="http://www.timeanddate.com/worldclock/fixedtime.html?msg=SQL+SERVER+ON+IAAS+%E2%80%93+BENEFITS,+SCENARIOS+AND+AZURE+NETWORKING&amp;iso=20160224T21&amp;p1=176&amp;ah=2&amp;am=30" TargetMode="External"/><Relationship Id="rId18" Type="http://schemas.openxmlformats.org/officeDocument/2006/relationships/hyperlink" Target="http://www.timeanddate.com/worldclock/fixedtime.html?msg=BUSINESS+CONTINUITY+AND+SQL+OLTP+ON+AZURE&amp;iso=20160225T08&amp;p1=176&amp;ah=2&amp;am=30" TargetMode="External"/><Relationship Id="rId3" Type="http://schemas.openxmlformats.org/officeDocument/2006/relationships/hyperlink" Target="http://www.timeanddate.com/worldclock/fixedtime.html?msg=STAGE+3A+-+AZURE+FAST+START+FOR+SQL+ON+AZURE+IAAS+AZURE+IAAS+FOR+SQL+%E2%80%93+ENDPOINTS,+LOAD+BALANCING,+AV&amp;iso=20160223T1130&amp;p1=176&amp;ah=2&amp;am=30" TargetMode="External"/><Relationship Id="rId21" Type="http://schemas.openxmlformats.org/officeDocument/2006/relationships/hyperlink" Target="http://www.timeanddate.com/worldclock/fixedtime.html?msg=BUSINESS+CONTINUITY+AND+SQL+OLTP+ON+AZURE&amp;iso=20160225T21&amp;p1=176&amp;ah=2&amp;am=30" TargetMode="External"/><Relationship Id="rId7" Type="http://schemas.openxmlformats.org/officeDocument/2006/relationships/hyperlink" Target="https://microsoftepe.eventbuilder.com/event?eventid=v1e8w0" TargetMode="External"/><Relationship Id="rId12" Type="http://schemas.openxmlformats.org/officeDocument/2006/relationships/hyperlink" Target="http://www.timeanddate.com/worldclock/fixedtime.html?msg=SQL+SERVER+ON+IAAS+%E2%80%93+BENEFITS,+SCENARIOS+AND+AZURE+NETWORKING&amp;iso=20160224T15&amp;p1=176&amp;ah=2&amp;am=30" TargetMode="External"/><Relationship Id="rId17" Type="http://schemas.openxmlformats.org/officeDocument/2006/relationships/hyperlink" Target="https://microsoftepe.eventbuilder.com/event?eventid=l9q4u8" TargetMode="External"/><Relationship Id="rId25" Type="http://schemas.openxmlformats.org/officeDocument/2006/relationships/hyperlink" Target="https://microsoftepe.eventbuilder.com/event?eventid=n8t9p2" TargetMode="External"/><Relationship Id="rId2" Type="http://schemas.openxmlformats.org/officeDocument/2006/relationships/hyperlink" Target="http://www.timeanddate.com/worldclock/fixedtime.html?msg=STAGE+3A+-+AZURE+FAST+START+FOR+SQL+ON+AZURE+IAAS+AZURE+IAAS+FOR+SQL+%E2%80%93+ENDPOINTS,+LOAD+BALANCING,+AV&amp;iso=20160223T08&amp;p1=176&amp;ah=2&amp;am=30" TargetMode="External"/><Relationship Id="rId16" Type="http://schemas.openxmlformats.org/officeDocument/2006/relationships/hyperlink" Target="https://microsoftepe.eventbuilder.com/event?eventid=u4d0u2" TargetMode="External"/><Relationship Id="rId20" Type="http://schemas.openxmlformats.org/officeDocument/2006/relationships/hyperlink" Target="http://www.timeanddate.com/worldclock/fixedtime.html?msg=BUSINESS+CONTINUITY+AND+SQL+OLTP+ON+AZURE&amp;iso=20160225T15&amp;p1=176&amp;ah=2&amp;am=30" TargetMode="External"/><Relationship Id="rId1" Type="http://schemas.openxmlformats.org/officeDocument/2006/relationships/slideLayout" Target="../slideLayouts/slideLayout49.xml"/><Relationship Id="rId6" Type="http://schemas.openxmlformats.org/officeDocument/2006/relationships/hyperlink" Target="https://microsoftepe.eventbuilder.com/event?eventid=t2x6n6" TargetMode="External"/><Relationship Id="rId11" Type="http://schemas.openxmlformats.org/officeDocument/2006/relationships/hyperlink" Target="http://www.timeanddate.com/worldclock/fixedtime.html?msg=SQL+SERVER+ON+IAAS+%E2%80%93+BENEFITS,+SCENARIOS+AND+AZURE+NETWORKING&amp;iso=20160224T1130&amp;p1=176&amp;ah=2&amp;am=30" TargetMode="External"/><Relationship Id="rId24" Type="http://schemas.openxmlformats.org/officeDocument/2006/relationships/hyperlink" Target="https://microsoftepe.eventbuilder.com/event?eventid=k6k2x8" TargetMode="External"/><Relationship Id="rId5" Type="http://schemas.openxmlformats.org/officeDocument/2006/relationships/hyperlink" Target="http://www.timeanddate.com/worldclock/fixedtime.html?msg=STAGE+3A+-+AZURE+FAST+START+FOR+SQL+ON+AZURE+IAAS+AZURE+IAAS+FOR+SQL+%E2%80%93+ENDPOINTS,+LOAD+BALANCING,+AV&amp;iso=20160223T21&amp;p1=176&amp;ah=2&amp;am=30" TargetMode="External"/><Relationship Id="rId15" Type="http://schemas.openxmlformats.org/officeDocument/2006/relationships/hyperlink" Target="https://microsoftepe.eventbuilder.com/event?eventid=b7w4s0" TargetMode="External"/><Relationship Id="rId23" Type="http://schemas.openxmlformats.org/officeDocument/2006/relationships/hyperlink" Target="https://microsoftepe.eventbuilder.com/event?eventid=p4k8n6" TargetMode="External"/><Relationship Id="rId10" Type="http://schemas.openxmlformats.org/officeDocument/2006/relationships/hyperlink" Target="http://www.timeanddate.com/worldclock/fixedtime.html?msg=SQL+SERVER+ON+IAAS+%E2%80%93+BENEFITS,+SCENARIOS+AND+AZURE+NETWORKING&amp;iso=20160224T08&amp;p1=176&amp;ah=2&amp;am=30" TargetMode="External"/><Relationship Id="rId19" Type="http://schemas.openxmlformats.org/officeDocument/2006/relationships/hyperlink" Target="http://www.timeanddate.com/worldclock/fixedtime.html?msg=BUSINESS+CONTINUITY+AND+SQL+OLTP+ON+AZURE&amp;iso=20160225T1130&amp;p1=176&amp;ah=2&amp;am=30" TargetMode="External"/><Relationship Id="rId4" Type="http://schemas.openxmlformats.org/officeDocument/2006/relationships/hyperlink" Target="http://www.timeanddate.com/worldclock/fixedtime.html?msg=STAGE+3A+-+AZURE+FAST+START+FOR+SQL+ON+AZURE+IAAS+AZURE+IAAS+FOR+SQL+%E2%80%93+ENDPOINTS,+LOAD+BALANCING,+AV&amp;iso=20160223T15&amp;p1=176&amp;ah=2&amp;am=30" TargetMode="External"/><Relationship Id="rId9" Type="http://schemas.openxmlformats.org/officeDocument/2006/relationships/hyperlink" Target="https://microsoftepe.eventbuilder.com/event?eventid=w0j4s5" TargetMode="External"/><Relationship Id="rId14" Type="http://schemas.openxmlformats.org/officeDocument/2006/relationships/hyperlink" Target="https://microsoftepe.eventbuilder.com/event?eventid=s0l2p8" TargetMode="External"/><Relationship Id="rId22" Type="http://schemas.openxmlformats.org/officeDocument/2006/relationships/hyperlink" Target="https://microsoftepe.eventbuilder.com/event?eventid=k1h4u5"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microsoftepe.eventbuilder.com/event?eventid=i0g3s9" TargetMode="External"/><Relationship Id="rId13" Type="http://schemas.openxmlformats.org/officeDocument/2006/relationships/hyperlink" Target="http://www.timeanddate.com/worldclock/fixedtime.html?msg=MIGRATING+AN+EXISTING+SHAREPOINT+SETUP+TO+AZURE&amp;iso=20160224T21&amp;p1=176&amp;ah=2&amp;am=30" TargetMode="External"/><Relationship Id="rId18" Type="http://schemas.openxmlformats.org/officeDocument/2006/relationships/hyperlink" Target="http://www.timeanddate.com/worldclock/fixedtime.html?msg=SHAREPOINT+2013+DISASTER+RECOVERY+ON+AZURE&amp;iso=20160225T08&amp;p1=176&amp;ah=2&amp;am=30" TargetMode="External"/><Relationship Id="rId3" Type="http://schemas.openxmlformats.org/officeDocument/2006/relationships/hyperlink" Target="http://www.timeanddate.com/worldclock/fixedtime.html?msg=STAGE+3B+%E2%80%93+AZURE+FAST+START+FOR+SHAREPOINT+ON+AZURE+IAAS+DEPLOYING+SHAREPOINT+2013+ON+AZURE&amp;iso=20160223T1130&amp;p1=176&amp;ah=2&amp;am=30" TargetMode="External"/><Relationship Id="rId21" Type="http://schemas.openxmlformats.org/officeDocument/2006/relationships/hyperlink" Target="http://www.timeanddate.com/worldclock/fixedtime.html?msg=SHAREPOINT+2013+DISASTER+RECOVERY+ON+AZURE&amp;iso=20160225T21&amp;p1=176&amp;ah=2&amp;am=30" TargetMode="External"/><Relationship Id="rId7" Type="http://schemas.openxmlformats.org/officeDocument/2006/relationships/hyperlink" Target="https://microsoftepe.eventbuilder.com/event?eventid=z6g4o0" TargetMode="External"/><Relationship Id="rId12" Type="http://schemas.openxmlformats.org/officeDocument/2006/relationships/hyperlink" Target="http://www.timeanddate.com/worldclock/fixedtime.html?msg=MIGRATING+AN+EXISTING+SHAREPOINT+SETUP+TO+AZURE&amp;iso=20160224T15&amp;p1=176&amp;ah=2&amp;am=30" TargetMode="External"/><Relationship Id="rId17" Type="http://schemas.openxmlformats.org/officeDocument/2006/relationships/hyperlink" Target="https://microsoftepe.eventbuilder.com/event?eventid=k3k8l7" TargetMode="External"/><Relationship Id="rId25" Type="http://schemas.openxmlformats.org/officeDocument/2006/relationships/hyperlink" Target="https://microsoftepe.eventbuilder.com/event?eventid=v1x9p7" TargetMode="External"/><Relationship Id="rId2" Type="http://schemas.openxmlformats.org/officeDocument/2006/relationships/hyperlink" Target="http://www.timeanddate.com/worldclock/fixedtime.html?msg=STAGE+3B+%E2%80%93+AZURE+FAST+START+FOR+SHAREPOINT+ON+AZURE+IAAS+DEPLOYING+SHAREPOINT+2013+ON+AZURE&amp;iso=20160223T08&amp;p1=176&amp;ah=2&amp;am=30" TargetMode="External"/><Relationship Id="rId16" Type="http://schemas.openxmlformats.org/officeDocument/2006/relationships/hyperlink" Target="https://microsoftepe.eventbuilder.com/event?eventid=i5x9a3" TargetMode="External"/><Relationship Id="rId20" Type="http://schemas.openxmlformats.org/officeDocument/2006/relationships/hyperlink" Target="http://www.timeanddate.com/worldclock/fixedtime.html?msg=SHAREPOINT+2013+DISASTER+RECOVERY+ON+AZURE&amp;iso=20160225T15&amp;p1=176&amp;ah=2&amp;am=30" TargetMode="External"/><Relationship Id="rId1" Type="http://schemas.openxmlformats.org/officeDocument/2006/relationships/slideLayout" Target="../slideLayouts/slideLayout49.xml"/><Relationship Id="rId6" Type="http://schemas.openxmlformats.org/officeDocument/2006/relationships/hyperlink" Target="https://microsoftepe.eventbuilder.com/event?eventid=c6y5u5" TargetMode="External"/><Relationship Id="rId11" Type="http://schemas.openxmlformats.org/officeDocument/2006/relationships/hyperlink" Target="http://www.timeanddate.com/worldclock/fixedtime.html?msg=MIGRATING+AN+EXISTING+SHAREPOINT+SETUP+TO+AZURE&amp;iso=20160224T1130&amp;p1=176&amp;ah=2&amp;am=30" TargetMode="External"/><Relationship Id="rId24" Type="http://schemas.openxmlformats.org/officeDocument/2006/relationships/hyperlink" Target="https://microsoftepe.eventbuilder.com/event?eventid=g8u3e6" TargetMode="External"/><Relationship Id="rId5" Type="http://schemas.openxmlformats.org/officeDocument/2006/relationships/hyperlink" Target="http://www.timeanddate.com/worldclock/fixedtime.html?msg=STAGE+3B+%E2%80%93+AZURE+FAST+START+FOR+SHAREPOINT+ON+AZURE+IAAS+DEPLOYING+SHAREPOINT+2013+ON+AZURE&amp;iso=20160223T21&amp;p1=176&amp;ah=2&amp;am=30" TargetMode="External"/><Relationship Id="rId15" Type="http://schemas.openxmlformats.org/officeDocument/2006/relationships/hyperlink" Target="https://microsoftepe.eventbuilder.com/event?eventid=y5h9f6" TargetMode="External"/><Relationship Id="rId23" Type="http://schemas.openxmlformats.org/officeDocument/2006/relationships/hyperlink" Target="https://microsoftepe.eventbuilder.com/event?eventid=g9h5q1" TargetMode="External"/><Relationship Id="rId10" Type="http://schemas.openxmlformats.org/officeDocument/2006/relationships/hyperlink" Target="http://www.timeanddate.com/worldclock/fixedtime.html?msg=MIGRATING+AN+EXISTING+SHAREPOINT+SETUP+TO+AZURE&amp;iso=20160224T08&amp;p1=176&amp;ah=2&amp;am=30" TargetMode="External"/><Relationship Id="rId19" Type="http://schemas.openxmlformats.org/officeDocument/2006/relationships/hyperlink" Target="http://www.timeanddate.com/worldclock/fixedtime.html?msg=SHAREPOINT+2013+DISASTER+RECOVERY+ON+AZURE&amp;iso=20160225T1130&amp;p1=176&amp;ah=2&amp;am=30" TargetMode="External"/><Relationship Id="rId4" Type="http://schemas.openxmlformats.org/officeDocument/2006/relationships/hyperlink" Target="http://www.timeanddate.com/worldclock/fixedtime.html?msg=STAGE+3B+%E2%80%93+AZURE+FAST+START+FOR+SHAREPOINT+ON+AZURE+IAAS+DEPLOYING+SHAREPOINT+2013+ON+AZURE&amp;iso=20160223T15&amp;p1=176&amp;ah=2&amp;am=30" TargetMode="External"/><Relationship Id="rId9" Type="http://schemas.openxmlformats.org/officeDocument/2006/relationships/hyperlink" Target="https://microsoftepe.eventbuilder.com/event?eventid=f5l0m2" TargetMode="External"/><Relationship Id="rId14" Type="http://schemas.openxmlformats.org/officeDocument/2006/relationships/hyperlink" Target="https://microsoftepe.eventbuilder.com/event?eventid=o2o1x2" TargetMode="External"/><Relationship Id="rId22" Type="http://schemas.openxmlformats.org/officeDocument/2006/relationships/hyperlink" Target="https://microsoftepe.eventbuilder.com/event?eventid=v7r2c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softepe.eventbuilder.com/event?eventid=p8q1q0" TargetMode="Externa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microsoft.com/office/2007/relationships/hdphoto" Target="../media/hdphoto2.wdp"/><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37.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6.xml"/><Relationship Id="rId7" Type="http://schemas.openxmlformats.org/officeDocument/2006/relationships/diagramColors" Target="../diagrams/colors2.xml"/><Relationship Id="rId2" Type="http://schemas.openxmlformats.org/officeDocument/2006/relationships/slideLayout" Target="../slideLayouts/slideLayout37.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3.bin"/><Relationship Id="rId4" Type="http://schemas.openxmlformats.org/officeDocument/2006/relationships/image" Target="../media/image2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hyperlink" Target="http://aka.ms/AzureEverywherePartnerProgram" TargetMode="External"/><Relationship Id="rId7" Type="http://schemas.openxmlformats.org/officeDocument/2006/relationships/hyperlink" Target="https://partneruniversity.microsoft.com/?whr=uri:MicrosoftAccount&amp;courseId=15797" TargetMode="External"/><Relationship Id="rId2" Type="http://schemas.openxmlformats.org/officeDocument/2006/relationships/slideLayout" Target="../slideLayouts/slideLayout43.xml"/><Relationship Id="rId1" Type="http://schemas.openxmlformats.org/officeDocument/2006/relationships/vmlDrawing" Target="../drawings/vmlDrawing1.vml"/><Relationship Id="rId6" Type="http://schemas.openxmlformats.org/officeDocument/2006/relationships/hyperlink" Target="https://partneruniversity.microsoft.com/?whr=uri:MicrosoftAccount&amp;courseId=15799" TargetMode="External"/><Relationship Id="rId5" Type="http://schemas.openxmlformats.org/officeDocument/2006/relationships/hyperlink" Target="https://partneruniversity.microsoft.com/?whr=uri:MicrosoftAccount&amp;courseId=15796" TargetMode="External"/><Relationship Id="rId4" Type="http://schemas.openxmlformats.org/officeDocument/2006/relationships/hyperlink" Target="https://partneruniversity.microsoft.com/?whr=uri:MicrosoftAccount&amp;courseId=15798" TargetMode="External"/><Relationship Id="rId9" Type="http://schemas.openxmlformats.org/officeDocument/2006/relationships/image" Target="../media/image1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3.96E37A20"/><Relationship Id="rId2" Type="http://schemas.openxmlformats.org/officeDocument/2006/relationships/image" Target="../media/image12.96E37A20"/><Relationship Id="rId1" Type="http://schemas.openxmlformats.org/officeDocument/2006/relationships/slideLayout" Target="../slideLayouts/slideLayout49.xml"/><Relationship Id="rId4" Type="http://schemas.openxmlformats.org/officeDocument/2006/relationships/image" Target="../media/image14.96E37A20"/></Relationships>
</file>

<file path=ppt/slides/_rels/slide7.xml.rels><?xml version="1.0" encoding="UTF-8" standalone="yes"?>
<Relationships xmlns="http://schemas.openxmlformats.org/package/2006/relationships"><Relationship Id="rId8" Type="http://schemas.openxmlformats.org/officeDocument/2006/relationships/hyperlink" Target="https://microsoftepe.eventbuilder.com/event?eventid=f9b6e2" TargetMode="External"/><Relationship Id="rId13" Type="http://schemas.openxmlformats.org/officeDocument/2006/relationships/hyperlink" Target="http://www.timeanddate.com/worldclock/fixedtime.html?msg=AZURE+VIRTUAL+MACHINES&amp;iso=20160211T21&amp;p1=176&amp;ah=2&amp;am=30" TargetMode="External"/><Relationship Id="rId18" Type="http://schemas.openxmlformats.org/officeDocument/2006/relationships/hyperlink" Target="http://www.timeanddate.com/worldclock/fixedtime.html?msg=AZURE+STORAGE+-+DISKS,+IMAGES+AND+PREMIUM+STORAGE&amp;iso=20160212T08&amp;p1=176&amp;ah=2&amp;am=30" TargetMode="External"/><Relationship Id="rId3" Type="http://schemas.openxmlformats.org/officeDocument/2006/relationships/hyperlink" Target="http://www.timeanddate.com/worldclock/fixedtime.html?msg=STAGE+1+-+AZURE+FAST+START+FOR+IAAS+FOUNDATION+AZURE+OVERVIEW&amp;iso=20160209T1130&amp;p1=176&amp;ah=2&amp;am=30" TargetMode="External"/><Relationship Id="rId21" Type="http://schemas.openxmlformats.org/officeDocument/2006/relationships/hyperlink" Target="http://www.timeanddate.com/worldclock/fixedtime.html?msg=AZURE+STORAGE+-+DISKS,+IMAGES+AND+PREMIUM+STORAGE&amp;iso=20160212T21&amp;p1=176&amp;ah=2&amp;am=30" TargetMode="External"/><Relationship Id="rId7" Type="http://schemas.openxmlformats.org/officeDocument/2006/relationships/hyperlink" Target="https://microsoftepe.eventbuilder.com/event?eventid=r0q1h5" TargetMode="External"/><Relationship Id="rId12" Type="http://schemas.openxmlformats.org/officeDocument/2006/relationships/hyperlink" Target="http://www.timeanddate.com/worldclock/fixedtime.html?msg=AZURE+VIRTUAL+MACHINES&amp;iso=20160211T15&amp;p1=176&amp;ah=2&amp;am=30" TargetMode="External"/><Relationship Id="rId17" Type="http://schemas.openxmlformats.org/officeDocument/2006/relationships/hyperlink" Target="https://microsoftepe.eventbuilder.com/event?eventid=f1v1n1" TargetMode="External"/><Relationship Id="rId25" Type="http://schemas.openxmlformats.org/officeDocument/2006/relationships/hyperlink" Target="https://microsoftepe.eventbuilder.com/event?eventid=x1c5t0" TargetMode="External"/><Relationship Id="rId2" Type="http://schemas.openxmlformats.org/officeDocument/2006/relationships/hyperlink" Target="http://www.timeanddate.com/worldclock/fixedtime.html?msg=STAGE+1+-+AZURE+FAST+START+FOR+IAAS+FOUNDATION+AZURE+OVERVIEW&amp;iso=20160209T08&amp;p1=176&amp;ah=2&amp;am=30" TargetMode="External"/><Relationship Id="rId16" Type="http://schemas.openxmlformats.org/officeDocument/2006/relationships/hyperlink" Target="https://microsoftepe.eventbuilder.com/event?eventid=d4a9w4" TargetMode="External"/><Relationship Id="rId20" Type="http://schemas.openxmlformats.org/officeDocument/2006/relationships/hyperlink" Target="http://www.timeanddate.com/worldclock/fixedtime.html?msg=AZURE+STORAGE+-+DISKS,+IMAGES+AND+PREMIUM+STORAGE&amp;iso=20160212T15&amp;p1=176&amp;ah=2&amp;am=30" TargetMode="External"/><Relationship Id="rId1" Type="http://schemas.openxmlformats.org/officeDocument/2006/relationships/slideLayout" Target="../slideLayouts/slideLayout49.xml"/><Relationship Id="rId6" Type="http://schemas.openxmlformats.org/officeDocument/2006/relationships/hyperlink" Target="https://microsoftepe.eventbuilder.com/event?eventid=v4c6u9" TargetMode="External"/><Relationship Id="rId11" Type="http://schemas.openxmlformats.org/officeDocument/2006/relationships/hyperlink" Target="http://www.timeanddate.com/worldclock/fixedtime.html?msg=AZURE+VIRTUAL+MACHINES&amp;iso=20160211T1130&amp;p1=176&amp;ah=2&amp;am=30" TargetMode="External"/><Relationship Id="rId24" Type="http://schemas.openxmlformats.org/officeDocument/2006/relationships/hyperlink" Target="https://microsoftepe.eventbuilder.com/event?eventid=e0a6j4" TargetMode="External"/><Relationship Id="rId5" Type="http://schemas.openxmlformats.org/officeDocument/2006/relationships/hyperlink" Target="http://www.timeanddate.com/worldclock/fixedtime.html?msg=STAGE+1+-+AZURE+FAST+START+FOR+IAAS+FOUNDATION+AZURE+OVERVIEW&amp;iso=20160209T21&amp;p1=176&amp;ah=2&amp;am=30" TargetMode="External"/><Relationship Id="rId15" Type="http://schemas.openxmlformats.org/officeDocument/2006/relationships/hyperlink" Target="https://microsoftepe.eventbuilder.com/event?eventid=o1u6n1" TargetMode="External"/><Relationship Id="rId23" Type="http://schemas.openxmlformats.org/officeDocument/2006/relationships/hyperlink" Target="https://microsoftepe.eventbuilder.com/event?eventid=q3a3u3" TargetMode="External"/><Relationship Id="rId10" Type="http://schemas.openxmlformats.org/officeDocument/2006/relationships/hyperlink" Target="http://www.timeanddate.com/worldclock/fixedtime.html?msg=AZURE+VIRTUAL+MACHINES&amp;iso=20160211T08&amp;p1=176&amp;ah=2&amp;am=30" TargetMode="External"/><Relationship Id="rId19" Type="http://schemas.openxmlformats.org/officeDocument/2006/relationships/hyperlink" Target="http://www.timeanddate.com/worldclock/fixedtime.html?msg=AZURE+STORAGE+-+DISKS,+IMAGES+AND+PREMIUM+STORAGE&amp;iso=20160212T1130&amp;p1=176&amp;ah=2&amp;am=30" TargetMode="External"/><Relationship Id="rId4" Type="http://schemas.openxmlformats.org/officeDocument/2006/relationships/hyperlink" Target="http://www.timeanddate.com/worldclock/fixedtime.html?msg=STAGE+1+-+AZURE+FAST+START+FOR+IAAS+FOUNDATION+AZURE+OVERVIEW&amp;iso=20160209T15&amp;p1=176&amp;ah=2&amp;am=30" TargetMode="External"/><Relationship Id="rId9" Type="http://schemas.openxmlformats.org/officeDocument/2006/relationships/hyperlink" Target="https://microsoftepe.eventbuilder.com/event?eventid=q8u4w4" TargetMode="External"/><Relationship Id="rId14" Type="http://schemas.openxmlformats.org/officeDocument/2006/relationships/hyperlink" Target="https://microsoftepe.eventbuilder.com/event?eventid=e0b2i3" TargetMode="External"/><Relationship Id="rId22" Type="http://schemas.openxmlformats.org/officeDocument/2006/relationships/hyperlink" Target="https://microsoftepe.eventbuilder.com/event?eventid=k0d6v7"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microsoftepe.eventbuilder.com/event?eventid=o0h9o7" TargetMode="External"/><Relationship Id="rId13" Type="http://schemas.openxmlformats.org/officeDocument/2006/relationships/hyperlink" Target="http://www.timeanddate.com/worldclock/fixedtime.html?msg=HIGH+AVAILABILITY+AND+IAAS+SCENARIOS&amp;iso=20160216T21&amp;p1=176&amp;ah=2&amp;am=30" TargetMode="External"/><Relationship Id="rId3" Type="http://schemas.openxmlformats.org/officeDocument/2006/relationships/hyperlink" Target="http://www.timeanddate.com/worldclock/fixedtime.html?msg=AZURE+NETWORKING&amp;iso=20160215T1130&amp;p1=176&amp;ah=2&amp;am=30" TargetMode="External"/><Relationship Id="rId7" Type="http://schemas.openxmlformats.org/officeDocument/2006/relationships/hyperlink" Target="https://microsoftepe.eventbuilder.com/event?eventid=d2m8a1" TargetMode="External"/><Relationship Id="rId12" Type="http://schemas.openxmlformats.org/officeDocument/2006/relationships/hyperlink" Target="http://www.timeanddate.com/worldclock/fixedtime.html?msg=HIGH+AVAILABILITY+AND+IAAS+SCENARIOS&amp;iso=20160216T15&amp;p1=176&amp;ah=2&amp;am=30" TargetMode="External"/><Relationship Id="rId17" Type="http://schemas.openxmlformats.org/officeDocument/2006/relationships/hyperlink" Target="https://microsoftepe.eventbuilder.com/event?eventid=n4h6h1" TargetMode="External"/><Relationship Id="rId2" Type="http://schemas.openxmlformats.org/officeDocument/2006/relationships/hyperlink" Target="http://www.timeanddate.com/worldclock/fixedtime.html?msg=AZURE+NETWORKING&amp;iso=20160215T08&amp;p1=176&amp;ah=2&amp;am=30" TargetMode="External"/><Relationship Id="rId16" Type="http://schemas.openxmlformats.org/officeDocument/2006/relationships/hyperlink" Target="https://microsoftepe.eventbuilder.com/event?eventid=k6c0y8" TargetMode="External"/><Relationship Id="rId1" Type="http://schemas.openxmlformats.org/officeDocument/2006/relationships/slideLayout" Target="../slideLayouts/slideLayout49.xml"/><Relationship Id="rId6" Type="http://schemas.openxmlformats.org/officeDocument/2006/relationships/hyperlink" Target="https://microsoftepe.eventbuilder.com/event?eventid=a3g3b9" TargetMode="External"/><Relationship Id="rId11" Type="http://schemas.openxmlformats.org/officeDocument/2006/relationships/hyperlink" Target="http://www.timeanddate.com/worldclock/fixedtime.html?msg=HIGH+AVAILABILITY+AND+IAAS+SCENARIOS&amp;iso=20160216T1130&amp;p1=176&amp;ah=2&amp;am=30" TargetMode="External"/><Relationship Id="rId5" Type="http://schemas.openxmlformats.org/officeDocument/2006/relationships/hyperlink" Target="http://www.timeanddate.com/worldclock/fixedtime.html?msg=AZURE+NETWORKING&amp;iso=20160215T21&amp;p1=176&amp;ah=2&amp;am=30" TargetMode="External"/><Relationship Id="rId15" Type="http://schemas.openxmlformats.org/officeDocument/2006/relationships/hyperlink" Target="https://microsoftepe.eventbuilder.com/event?eventid=q5e9a4" TargetMode="External"/><Relationship Id="rId10" Type="http://schemas.openxmlformats.org/officeDocument/2006/relationships/hyperlink" Target="http://www.timeanddate.com/worldclock/fixedtime.html?msg=HIGH+AVAILABILITY+AND+IAAS+SCENARIOS&amp;iso=20160216T08&amp;p1=176&amp;ah=2&amp;am=30" TargetMode="External"/><Relationship Id="rId4" Type="http://schemas.openxmlformats.org/officeDocument/2006/relationships/hyperlink" Target="http://www.timeanddate.com/worldclock/fixedtime.html?msg=AZURE+NETWORKING&amp;iso=20160215T15&amp;p1=176&amp;ah=2&amp;am=30" TargetMode="External"/><Relationship Id="rId9" Type="http://schemas.openxmlformats.org/officeDocument/2006/relationships/hyperlink" Target="https://microsoftepe.eventbuilder.com/event?eventid=k3p6o2" TargetMode="External"/><Relationship Id="rId14" Type="http://schemas.openxmlformats.org/officeDocument/2006/relationships/hyperlink" Target="https://microsoftepe.eventbuilder.com/event?eventid=c2f8p4"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microsoftepe.eventbuilder.com/event?eventid=k1v9b9" TargetMode="External"/><Relationship Id="rId13" Type="http://schemas.openxmlformats.org/officeDocument/2006/relationships/hyperlink" Target="http://www.timeanddate.com/worldclock/fixedtime.html?msg=MANAGING+VIRTUAL+MACHINES+WITH+WINDOWS+POWERSHELL&amp;iso=20160219T21&amp;p1=176&amp;ah=2&amp;am=30" TargetMode="External"/><Relationship Id="rId18" Type="http://schemas.openxmlformats.org/officeDocument/2006/relationships/hyperlink" Target="http://www.timeanddate.com/worldclock/fixedtime.html?msg=MANAGING+DESIRED+STATE+WITH+WINDOWS+POWERSHELL&amp;iso=20160222T08&amp;p1=176&amp;ah=2&amp;am=30" TargetMode="External"/><Relationship Id="rId3" Type="http://schemas.openxmlformats.org/officeDocument/2006/relationships/hyperlink" Target="http://www.timeanddate.com/worldclock/fixedtime.html?msg=STAGE+2+-+AZURE+FAST+START+FOR+DEV+TEST+ON+IAAS+INTRODUCTION+TO+AZURE+RESOURCE+MANAGER&amp;iso=20160218T1130&amp;p1=176&amp;ah=2&amp;am=30" TargetMode="External"/><Relationship Id="rId21" Type="http://schemas.openxmlformats.org/officeDocument/2006/relationships/hyperlink" Target="http://www.timeanddate.com/worldclock/fixedtime.html?msg=MANAGING+DESIRED+STATE+WITH+WINDOWS+POWERSHELL&amp;iso=20160222T21&amp;p1=176&amp;ah=2&amp;am=30" TargetMode="External"/><Relationship Id="rId7" Type="http://schemas.openxmlformats.org/officeDocument/2006/relationships/hyperlink" Target="https://microsoftepe.eventbuilder.com/event?eventid=a5p8x0" TargetMode="External"/><Relationship Id="rId12" Type="http://schemas.openxmlformats.org/officeDocument/2006/relationships/hyperlink" Target="http://www.timeanddate.com/worldclock/fixedtime.html?msg=MANAGING+VIRTUAL+MACHINES+WITH+WINDOWS+POWERSHELL&amp;iso=20160219T15&amp;p1=176&amp;ah=2&amp;am=30" TargetMode="External"/><Relationship Id="rId17" Type="http://schemas.openxmlformats.org/officeDocument/2006/relationships/hyperlink" Target="https://microsoftepe.eventbuilder.com/event?eventid=l2k7c3" TargetMode="External"/><Relationship Id="rId25" Type="http://schemas.openxmlformats.org/officeDocument/2006/relationships/hyperlink" Target="https://microsoftepe.eventbuilder.com/event?eventid=h2b9v6" TargetMode="External"/><Relationship Id="rId2" Type="http://schemas.openxmlformats.org/officeDocument/2006/relationships/hyperlink" Target="http://www.timeanddate.com/worldclock/fixedtime.html?msg=STAGE+2+-+AZURE+FAST+START+FOR+DEV+TEST+ON+IAAS+INTRODUCTION+TO+AZURE+RESOURCE+MANAGER&amp;iso=20160218T08&amp;p1=176&amp;ah=2&amp;am=30" TargetMode="External"/><Relationship Id="rId16" Type="http://schemas.openxmlformats.org/officeDocument/2006/relationships/hyperlink" Target="https://microsoftepe.eventbuilder.com/event?eventid=e2i3d4" TargetMode="External"/><Relationship Id="rId20" Type="http://schemas.openxmlformats.org/officeDocument/2006/relationships/hyperlink" Target="http://www.timeanddate.com/worldclock/fixedtime.html?msg=MANAGING+DESIRED+STATE+WITH+WINDOWS+POWERSHELL&amp;iso=20160222T15&amp;p1=176&amp;ah=2&amp;am=30" TargetMode="External"/><Relationship Id="rId1" Type="http://schemas.openxmlformats.org/officeDocument/2006/relationships/slideLayout" Target="../slideLayouts/slideLayout49.xml"/><Relationship Id="rId6" Type="http://schemas.openxmlformats.org/officeDocument/2006/relationships/hyperlink" Target="https://microsoftepe.eventbuilder.com/event?eventid=o6g1p9" TargetMode="External"/><Relationship Id="rId11" Type="http://schemas.openxmlformats.org/officeDocument/2006/relationships/hyperlink" Target="http://www.timeanddate.com/worldclock/fixedtime.html?msg=MANAGING+VIRTUAL+MACHINES+WITH+WINDOWS+POWERSHELL&amp;iso=20160219T1130&amp;p1=176&amp;ah=2&amp;am=30" TargetMode="External"/><Relationship Id="rId24" Type="http://schemas.openxmlformats.org/officeDocument/2006/relationships/hyperlink" Target="https://microsoftepe.eventbuilder.com/event?eventid=i4n0n8" TargetMode="External"/><Relationship Id="rId5" Type="http://schemas.openxmlformats.org/officeDocument/2006/relationships/hyperlink" Target="http://www.timeanddate.com/worldclock/fixedtime.html?msg=STAGE+2+-+AZURE+FAST+START+FOR+DEV+TEST+ON+IAAS+INTRODUCTION+TO+AZURE+RESOURCE+MANAGER&amp;iso=20160218T21&amp;p1=176&amp;ah=2&amp;am=30" TargetMode="External"/><Relationship Id="rId15" Type="http://schemas.openxmlformats.org/officeDocument/2006/relationships/hyperlink" Target="https://microsoftepe.eventbuilder.com/event?eventid=v5j0x0" TargetMode="External"/><Relationship Id="rId23" Type="http://schemas.openxmlformats.org/officeDocument/2006/relationships/hyperlink" Target="https://microsoftepe.eventbuilder.com/event?eventid=z1u0a7" TargetMode="External"/><Relationship Id="rId10" Type="http://schemas.openxmlformats.org/officeDocument/2006/relationships/hyperlink" Target="http://www.timeanddate.com/worldclock/fixedtime.html?msg=MANAGING+VIRTUAL+MACHINES+WITH+WINDOWS+POWERSHELL&amp;iso=20160219T08&amp;p1=176&amp;ah=2&amp;am=30" TargetMode="External"/><Relationship Id="rId19" Type="http://schemas.openxmlformats.org/officeDocument/2006/relationships/hyperlink" Target="http://www.timeanddate.com/worldclock/fixedtime.html?msg=MANAGING+DESIRED+STATE+WITH+WINDOWS+POWERSHELL&amp;iso=20160222T1130&amp;p1=176&amp;ah=2&amp;am=30" TargetMode="External"/><Relationship Id="rId4" Type="http://schemas.openxmlformats.org/officeDocument/2006/relationships/hyperlink" Target="http://www.timeanddate.com/worldclock/fixedtime.html?msg=STAGE+2+-+AZURE+FAST+START+FOR+DEV+TEST+ON+IAAS+INTRODUCTION+TO+AZURE+RESOURCE+MANAGER&amp;iso=20160218T15&amp;p1=176&amp;ah=2&amp;am=30" TargetMode="External"/><Relationship Id="rId9" Type="http://schemas.openxmlformats.org/officeDocument/2006/relationships/hyperlink" Target="https://microsoftepe.eventbuilder.com/event?eventid=i9f9f8" TargetMode="External"/><Relationship Id="rId14" Type="http://schemas.openxmlformats.org/officeDocument/2006/relationships/hyperlink" Target="https://microsoftepe.eventbuilder.com/event?eventid=p9m2b8" TargetMode="External"/><Relationship Id="rId22" Type="http://schemas.openxmlformats.org/officeDocument/2006/relationships/hyperlink" Target="https://microsoftepe.eventbuilder.com/event?eventid=d6c7j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body" sz="quarter" idx="12"/>
          </p:nvPr>
        </p:nvSpPr>
        <p:spPr/>
        <p:txBody>
          <a:bodyPr/>
          <a:lstStyle/>
          <a:p>
            <a:r>
              <a:rPr lang="en-US" sz="1961" dirty="0"/>
              <a:t>Sanaz Namdar</a:t>
            </a:r>
          </a:p>
          <a:p>
            <a:r>
              <a:rPr lang="en-US" sz="1568" dirty="0"/>
              <a:t>Strategy Director, Enterprise Partners</a:t>
            </a:r>
          </a:p>
          <a:p>
            <a:endParaRPr lang="en-US" sz="1961" dirty="0"/>
          </a:p>
          <a:p>
            <a:r>
              <a:rPr lang="en-US" sz="1961" dirty="0"/>
              <a:t>Rupinder Mangat</a:t>
            </a:r>
          </a:p>
          <a:p>
            <a:r>
              <a:rPr lang="en-US" sz="1568" dirty="0"/>
              <a:t>Business Architect, Cloud and Enterprise</a:t>
            </a:r>
          </a:p>
        </p:txBody>
      </p:sp>
      <p:sp>
        <p:nvSpPr>
          <p:cNvPr id="5" name="Title 4"/>
          <p:cNvSpPr>
            <a:spLocks noGrp="1"/>
          </p:cNvSpPr>
          <p:nvPr>
            <p:ph type="title"/>
          </p:nvPr>
        </p:nvSpPr>
        <p:spPr>
          <a:solidFill>
            <a:schemeClr val="bg2">
              <a:lumMod val="50000"/>
            </a:schemeClr>
          </a:solidFill>
        </p:spPr>
        <p:txBody>
          <a:bodyPr/>
          <a:lstStyle/>
          <a:p>
            <a:pPr algn="ctr"/>
            <a:r>
              <a:rPr lang="en-US" sz="4312" dirty="0"/>
              <a:t/>
            </a:r>
            <a:br>
              <a:rPr lang="en-US" sz="4312" dirty="0"/>
            </a:br>
            <a:r>
              <a:rPr lang="en-US" sz="4312" dirty="0"/>
              <a:t>Azure Everywhere</a:t>
            </a:r>
            <a:br>
              <a:rPr lang="en-US" sz="4312" dirty="0"/>
            </a:br>
            <a:r>
              <a:rPr lang="en-US" sz="3137" dirty="0"/>
              <a:t>Overview to Partners</a:t>
            </a:r>
            <a:endParaRPr lang="en-US" sz="2745" dirty="0"/>
          </a:p>
        </p:txBody>
      </p:sp>
    </p:spTree>
    <p:extLst>
      <p:ext uri="{BB962C8B-B14F-4D97-AF65-F5344CB8AC3E}">
        <p14:creationId xmlns:p14="http://schemas.microsoft.com/office/powerpoint/2010/main" val="2560301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10</a:t>
            </a:fld>
            <a:endParaRPr lang="en-US" dirty="0">
              <a:solidFill>
                <a:srgbClr val="505050"/>
              </a:solidFill>
            </a:endParaRPr>
          </a:p>
        </p:txBody>
      </p:sp>
      <p:sp>
        <p:nvSpPr>
          <p:cNvPr id="6" name="Title 1"/>
          <p:cNvSpPr>
            <a:spLocks noGrp="1"/>
          </p:cNvSpPr>
          <p:nvPr>
            <p:ph type="title"/>
          </p:nvPr>
        </p:nvSpPr>
        <p:spPr>
          <a:xfrm>
            <a:off x="448467" y="489"/>
            <a:ext cx="11428379" cy="645950"/>
          </a:xfrm>
        </p:spPr>
        <p:txBody>
          <a:bodyPr/>
          <a:lstStyle/>
          <a:p>
            <a:r>
              <a:rPr lang="en-US" dirty="0">
                <a:solidFill>
                  <a:srgbClr val="0072C6"/>
                </a:solidFill>
              </a:rPr>
              <a:t>AZURE EVERYWHERE – IAAS TRACK WEBINAR SCHEDULE</a:t>
            </a:r>
          </a:p>
        </p:txBody>
      </p:sp>
      <p:sp>
        <p:nvSpPr>
          <p:cNvPr id="7" name="Text Placeholder 2"/>
          <p:cNvSpPr>
            <a:spLocks noGrp="1"/>
          </p:cNvSpPr>
          <p:nvPr>
            <p:ph type="body" sz="quarter" idx="12"/>
          </p:nvPr>
        </p:nvSpPr>
        <p:spPr>
          <a:xfrm>
            <a:off x="462760" y="616869"/>
            <a:ext cx="11428379" cy="373010"/>
          </a:xfrm>
        </p:spPr>
        <p:txBody>
          <a:bodyPr/>
          <a:lstStyle/>
          <a:p>
            <a:r>
              <a:rPr lang="en-US" dirty="0">
                <a:solidFill>
                  <a:srgbClr val="000000"/>
                </a:solidFill>
              </a:rPr>
              <a:t>STAGE 3A - AZURE FAST-START FOR SQL ON AZURE IAAS</a:t>
            </a:r>
          </a:p>
        </p:txBody>
      </p:sp>
      <p:graphicFrame>
        <p:nvGraphicFramePr>
          <p:cNvPr id="8" name="Table 7"/>
          <p:cNvGraphicFramePr>
            <a:graphicFrameLocks noGrp="1"/>
          </p:cNvGraphicFramePr>
          <p:nvPr>
            <p:extLst/>
          </p:nvPr>
        </p:nvGraphicFramePr>
        <p:xfrm>
          <a:off x="829411" y="1009353"/>
          <a:ext cx="11185536" cy="2030045"/>
        </p:xfrm>
        <a:graphic>
          <a:graphicData uri="http://schemas.openxmlformats.org/drawingml/2006/table">
            <a:tbl>
              <a:tblPr firstRow="1" firstCol="1" bandRow="1">
                <a:tableStyleId>{00A15C55-8517-42AA-B614-E9B94910E393}</a:tableStyleId>
              </a:tblPr>
              <a:tblGrid>
                <a:gridCol w="4839204">
                  <a:extLst>
                    <a:ext uri="{9D8B030D-6E8A-4147-A177-3AD203B41FA5}">
                      <a16:colId xmlns:a16="http://schemas.microsoft.com/office/drawing/2014/main" xmlns="" val="2734322162"/>
                    </a:ext>
                  </a:extLst>
                </a:gridCol>
                <a:gridCol w="1603434">
                  <a:extLst>
                    <a:ext uri="{9D8B030D-6E8A-4147-A177-3AD203B41FA5}">
                      <a16:colId xmlns:a16="http://schemas.microsoft.com/office/drawing/2014/main" xmlns="" val="1794324232"/>
                    </a:ext>
                  </a:extLst>
                </a:gridCol>
                <a:gridCol w="1588988">
                  <a:extLst>
                    <a:ext uri="{9D8B030D-6E8A-4147-A177-3AD203B41FA5}">
                      <a16:colId xmlns:a16="http://schemas.microsoft.com/office/drawing/2014/main" xmlns="" val="2958070309"/>
                    </a:ext>
                  </a:extLst>
                </a:gridCol>
                <a:gridCol w="1661216">
                  <a:extLst>
                    <a:ext uri="{9D8B030D-6E8A-4147-A177-3AD203B41FA5}">
                      <a16:colId xmlns:a16="http://schemas.microsoft.com/office/drawing/2014/main" xmlns="" val="2283366647"/>
                    </a:ext>
                  </a:extLst>
                </a:gridCol>
                <a:gridCol w="1492694">
                  <a:extLst>
                    <a:ext uri="{9D8B030D-6E8A-4147-A177-3AD203B41FA5}">
                      <a16:colId xmlns:a16="http://schemas.microsoft.com/office/drawing/2014/main" xmlns="" val="1582496443"/>
                    </a:ext>
                  </a:extLst>
                </a:gridCol>
              </a:tblGrid>
              <a:tr h="353645">
                <a:tc>
                  <a:txBody>
                    <a:bodyPr/>
                    <a:lstStyle/>
                    <a:p>
                      <a:pPr marL="0" marR="0">
                        <a:spcBef>
                          <a:spcPts val="0"/>
                        </a:spcBef>
                        <a:spcAft>
                          <a:spcPts val="0"/>
                        </a:spcAft>
                      </a:pPr>
                      <a:r>
                        <a:rPr lang="en-US" sz="1100" b="0">
                          <a:solidFill>
                            <a:srgbClr val="000000"/>
                          </a:solidFill>
                          <a:effectLst/>
                        </a:rPr>
                        <a:t>AZURE IAAS FOR SQL – ENDPOINTS, LOAD BALANCING, AVAILABILITY SETS</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dirty="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1363798243"/>
                  </a:ext>
                </a:extLst>
              </a:tr>
              <a:tr h="335233">
                <a:tc rowSpan="4">
                  <a:txBody>
                    <a:bodyPr/>
                    <a:lstStyle/>
                    <a:p>
                      <a:pPr marL="0" marR="0" algn="l">
                        <a:spcBef>
                          <a:spcPts val="0"/>
                        </a:spcBef>
                        <a:spcAft>
                          <a:spcPts val="0"/>
                        </a:spcAft>
                      </a:pPr>
                      <a:r>
                        <a:rPr lang="en-US" sz="1100" b="0" dirty="0">
                          <a:solidFill>
                            <a:srgbClr val="000000"/>
                          </a:solidFill>
                          <a:effectLst/>
                        </a:rPr>
                        <a:t>Introduction to Microsoft Azure</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SQL Server and Azure SQL Database</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Azure SQL DB – How it Works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Azure Virtual Machines (IaaS)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Demo – IaaS Components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Demo – Create new virtual server</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Demo – Add virtual Drives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Endpoints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Application considerations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What can go to Azure IaaS</a:t>
                      </a:r>
                      <a:endParaRPr lang="en-US" sz="9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534211200"/>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540500341"/>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4"/>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5"/>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468569712"/>
                  </a:ext>
                </a:extLst>
              </a:tr>
              <a:tr h="668223">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7"/>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8"/>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9"/>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4130675968"/>
                  </a:ext>
                </a:extLst>
              </a:tr>
            </a:tbl>
          </a:graphicData>
        </a:graphic>
      </p:graphicFrame>
      <p:graphicFrame>
        <p:nvGraphicFramePr>
          <p:cNvPr id="9" name="Table 8"/>
          <p:cNvGraphicFramePr>
            <a:graphicFrameLocks noGrp="1"/>
          </p:cNvGraphicFramePr>
          <p:nvPr>
            <p:extLst/>
          </p:nvPr>
        </p:nvGraphicFramePr>
        <p:xfrm>
          <a:off x="829411" y="2983492"/>
          <a:ext cx="11185539" cy="1862405"/>
        </p:xfrm>
        <a:graphic>
          <a:graphicData uri="http://schemas.openxmlformats.org/drawingml/2006/table">
            <a:tbl>
              <a:tblPr firstRow="1" firstCol="1" bandRow="1">
                <a:tableStyleId>{00A15C55-8517-42AA-B614-E9B94910E393}</a:tableStyleId>
              </a:tblPr>
              <a:tblGrid>
                <a:gridCol w="4814216">
                  <a:extLst>
                    <a:ext uri="{9D8B030D-6E8A-4147-A177-3AD203B41FA5}">
                      <a16:colId xmlns:a16="http://schemas.microsoft.com/office/drawing/2014/main" xmlns="" val="4156203925"/>
                    </a:ext>
                  </a:extLst>
                </a:gridCol>
                <a:gridCol w="1642829">
                  <a:extLst>
                    <a:ext uri="{9D8B030D-6E8A-4147-A177-3AD203B41FA5}">
                      <a16:colId xmlns:a16="http://schemas.microsoft.com/office/drawing/2014/main" xmlns="" val="2308200860"/>
                    </a:ext>
                  </a:extLst>
                </a:gridCol>
                <a:gridCol w="1585688">
                  <a:extLst>
                    <a:ext uri="{9D8B030D-6E8A-4147-A177-3AD203B41FA5}">
                      <a16:colId xmlns:a16="http://schemas.microsoft.com/office/drawing/2014/main" xmlns="" val="262773543"/>
                    </a:ext>
                  </a:extLst>
                </a:gridCol>
                <a:gridCol w="1657115">
                  <a:extLst>
                    <a:ext uri="{9D8B030D-6E8A-4147-A177-3AD203B41FA5}">
                      <a16:colId xmlns:a16="http://schemas.microsoft.com/office/drawing/2014/main" xmlns="" val="271859531"/>
                    </a:ext>
                  </a:extLst>
                </a:gridCol>
                <a:gridCol w="1485691">
                  <a:extLst>
                    <a:ext uri="{9D8B030D-6E8A-4147-A177-3AD203B41FA5}">
                      <a16:colId xmlns:a16="http://schemas.microsoft.com/office/drawing/2014/main" xmlns="" val="304984421"/>
                    </a:ext>
                  </a:extLst>
                </a:gridCol>
              </a:tblGrid>
              <a:tr h="353645">
                <a:tc>
                  <a:txBody>
                    <a:bodyPr/>
                    <a:lstStyle/>
                    <a:p>
                      <a:pPr marL="0" marR="0">
                        <a:spcBef>
                          <a:spcPts val="0"/>
                        </a:spcBef>
                        <a:spcAft>
                          <a:spcPts val="0"/>
                        </a:spcAft>
                      </a:pPr>
                      <a:r>
                        <a:rPr lang="en-US" sz="1100" b="0">
                          <a:solidFill>
                            <a:srgbClr val="000000"/>
                          </a:solidFill>
                          <a:effectLst/>
                        </a:rPr>
                        <a:t>SQL SERVER ON IAAS – BENEFITS, SCENARIOS AND AZURE NETWORKING</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dirty="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178231275"/>
                  </a:ext>
                </a:extLst>
              </a:tr>
              <a:tr h="335233">
                <a:tc rowSpan="4">
                  <a:txBody>
                    <a:bodyPr/>
                    <a:lstStyle/>
                    <a:p>
                      <a:pPr marL="0" marR="0" algn="l">
                        <a:spcBef>
                          <a:spcPts val="0"/>
                        </a:spcBef>
                        <a:spcAft>
                          <a:spcPts val="0"/>
                        </a:spcAft>
                      </a:pPr>
                      <a:r>
                        <a:rPr lang="en-US" sz="1100" b="0" dirty="0">
                          <a:solidFill>
                            <a:srgbClr val="000000"/>
                          </a:solidFill>
                          <a:effectLst/>
                        </a:rPr>
                        <a:t>Azure Virtual Network</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Virtual Network Scenarios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On-premise versus cloud</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SQL on IaaS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Benefit of cloud</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SQL Server or Azure SQL database?</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SQL Server on Microsoft Azure Platform comparison</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Database Scenarios</a:t>
                      </a:r>
                      <a:endParaRPr lang="en-US" sz="900" b="0" dirty="0">
                        <a:solidFill>
                          <a:srgbClr val="000000"/>
                        </a:solidFill>
                        <a:effectLst/>
                      </a:endParaRPr>
                    </a:p>
                    <a:p>
                      <a:pPr marL="0" marR="0" algn="l">
                        <a:spcBef>
                          <a:spcPts val="0"/>
                        </a:spcBef>
                        <a:spcAft>
                          <a:spcPts val="0"/>
                        </a:spcAft>
                      </a:pPr>
                      <a:r>
                        <a:rPr lang="en-US" sz="1100" b="0" dirty="0">
                          <a:solidFill>
                            <a:srgbClr val="000000"/>
                          </a:solidFill>
                          <a:effectLst/>
                        </a:rPr>
                        <a:t>Self Service Reporting and Analytics solution</a:t>
                      </a:r>
                      <a:endParaRPr lang="en-US" sz="9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023833098"/>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dirty="0">
                          <a:solidFill>
                            <a:srgbClr val="000000"/>
                          </a:solidFill>
                          <a:effectLst/>
                        </a:rPr>
                        <a:t>3:30 PM-6:00 PM GMT</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934418441"/>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1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745915559"/>
                  </a:ext>
                </a:extLst>
              </a:tr>
              <a:tr h="503878">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5"/>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17"/>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794555427"/>
                  </a:ext>
                </a:extLst>
              </a:tr>
            </a:tbl>
          </a:graphicData>
        </a:graphic>
      </p:graphicFrame>
      <p:graphicFrame>
        <p:nvGraphicFramePr>
          <p:cNvPr id="10" name="Table 9"/>
          <p:cNvGraphicFramePr>
            <a:graphicFrameLocks noGrp="1"/>
          </p:cNvGraphicFramePr>
          <p:nvPr>
            <p:extLst/>
          </p:nvPr>
        </p:nvGraphicFramePr>
        <p:xfrm>
          <a:off x="829411" y="4817110"/>
          <a:ext cx="11185537" cy="1844026"/>
        </p:xfrm>
        <a:graphic>
          <a:graphicData uri="http://schemas.openxmlformats.org/drawingml/2006/table">
            <a:tbl>
              <a:tblPr firstRow="1" firstCol="1" bandRow="1">
                <a:tableStyleId>{00A15C55-8517-42AA-B614-E9B94910E393}</a:tableStyleId>
              </a:tblPr>
              <a:tblGrid>
                <a:gridCol w="4799930">
                  <a:extLst>
                    <a:ext uri="{9D8B030D-6E8A-4147-A177-3AD203B41FA5}">
                      <a16:colId xmlns:a16="http://schemas.microsoft.com/office/drawing/2014/main" xmlns="" val="2997572093"/>
                    </a:ext>
                  </a:extLst>
                </a:gridCol>
                <a:gridCol w="1699324">
                  <a:extLst>
                    <a:ext uri="{9D8B030D-6E8A-4147-A177-3AD203B41FA5}">
                      <a16:colId xmlns:a16="http://schemas.microsoft.com/office/drawing/2014/main" xmlns="" val="2841690702"/>
                    </a:ext>
                  </a:extLst>
                </a:gridCol>
                <a:gridCol w="1618897">
                  <a:extLst>
                    <a:ext uri="{9D8B030D-6E8A-4147-A177-3AD203B41FA5}">
                      <a16:colId xmlns:a16="http://schemas.microsoft.com/office/drawing/2014/main" xmlns="" val="3021219802"/>
                    </a:ext>
                  </a:extLst>
                </a:gridCol>
                <a:gridCol w="1590494">
                  <a:extLst>
                    <a:ext uri="{9D8B030D-6E8A-4147-A177-3AD203B41FA5}">
                      <a16:colId xmlns:a16="http://schemas.microsoft.com/office/drawing/2014/main" xmlns="" val="3693643438"/>
                    </a:ext>
                  </a:extLst>
                </a:gridCol>
                <a:gridCol w="1476892">
                  <a:extLst>
                    <a:ext uri="{9D8B030D-6E8A-4147-A177-3AD203B41FA5}">
                      <a16:colId xmlns:a16="http://schemas.microsoft.com/office/drawing/2014/main" xmlns="" val="2926849678"/>
                    </a:ext>
                  </a:extLst>
                </a:gridCol>
              </a:tblGrid>
              <a:tr h="335233">
                <a:tc>
                  <a:txBody>
                    <a:bodyPr/>
                    <a:lstStyle/>
                    <a:p>
                      <a:pPr marL="0" marR="0">
                        <a:spcBef>
                          <a:spcPts val="0"/>
                        </a:spcBef>
                        <a:spcAft>
                          <a:spcPts val="0"/>
                        </a:spcAft>
                      </a:pPr>
                      <a:r>
                        <a:rPr lang="en-US" sz="1100" b="0">
                          <a:solidFill>
                            <a:srgbClr val="000000"/>
                          </a:solidFill>
                          <a:effectLst/>
                        </a:rPr>
                        <a:t>BUSINESS CONTINUITY AND SQL OLTP ON AZURE</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400" dirty="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extLst>
                  <a:ext uri="{0D108BD9-81ED-4DB2-BD59-A6C34878D82A}">
                    <a16:rowId xmlns:a16="http://schemas.microsoft.com/office/drawing/2014/main" xmlns="" val="4241196961"/>
                  </a:ext>
                </a:extLst>
              </a:tr>
              <a:tr h="265557">
                <a:tc rowSpan="4">
                  <a:txBody>
                    <a:bodyPr/>
                    <a:lstStyle/>
                    <a:p>
                      <a:pPr marL="0" marR="0" algn="l">
                        <a:spcBef>
                          <a:spcPts val="0"/>
                        </a:spcBef>
                        <a:spcAft>
                          <a:spcPts val="0"/>
                        </a:spcAft>
                      </a:pPr>
                      <a:r>
                        <a:rPr lang="en-US" sz="900" b="0" dirty="0">
                          <a:solidFill>
                            <a:srgbClr val="000000"/>
                          </a:solidFill>
                          <a:effectLst/>
                        </a:rPr>
                        <a:t>HADR in Azure Virtual Machines</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SQL Server OLTP in Azure VMs</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Architecture: SQL Server in Azure IaaS VM</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Backup &amp; Restore to cloud</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Move SQL server and App to Azure VM</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Move existing Tier 2 &amp; 3 Apps</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Develop and test new apps</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Recommended Practices – IO sub-system</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Performance Guidance</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Demo – Backup and Restore</a:t>
                      </a:r>
                      <a:endParaRPr lang="en-US" sz="700" b="0" dirty="0">
                        <a:solidFill>
                          <a:srgbClr val="000000"/>
                        </a:solidFill>
                        <a:effectLst/>
                      </a:endParaRPr>
                    </a:p>
                    <a:p>
                      <a:pPr marL="0" marR="0" algn="l">
                        <a:spcBef>
                          <a:spcPts val="0"/>
                        </a:spcBef>
                        <a:spcAft>
                          <a:spcPts val="0"/>
                        </a:spcAft>
                      </a:pPr>
                      <a:r>
                        <a:rPr lang="en-US" sz="900" b="0" dirty="0">
                          <a:solidFill>
                            <a:srgbClr val="000000"/>
                          </a:solidFill>
                          <a:effectLst/>
                        </a:rPr>
                        <a:t>Demo - Migrate existing SQL Database to Azure IaaS</a:t>
                      </a:r>
                      <a:endParaRPr lang="en-US" sz="7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101010189"/>
                  </a:ext>
                </a:extLst>
              </a:tr>
              <a:tr h="265557">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524839938"/>
                  </a:ext>
                </a:extLst>
              </a:tr>
              <a:tr h="241416">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8"/>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9"/>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2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520286595"/>
                  </a:ext>
                </a:extLst>
              </a:tr>
              <a:tr h="736015">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2"/>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3"/>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25"/>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509058632"/>
                  </a:ext>
                </a:extLst>
              </a:tr>
            </a:tbl>
          </a:graphicData>
        </a:graphic>
      </p:graphicFrame>
    </p:spTree>
    <p:extLst>
      <p:ext uri="{BB962C8B-B14F-4D97-AF65-F5344CB8AC3E}">
        <p14:creationId xmlns:p14="http://schemas.microsoft.com/office/powerpoint/2010/main" val="1959023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11</a:t>
            </a:fld>
            <a:endParaRPr lang="en-US" dirty="0">
              <a:solidFill>
                <a:srgbClr val="505050"/>
              </a:solidFill>
            </a:endParaRPr>
          </a:p>
        </p:txBody>
      </p:sp>
      <p:sp>
        <p:nvSpPr>
          <p:cNvPr id="6" name="Title 1"/>
          <p:cNvSpPr>
            <a:spLocks noGrp="1"/>
          </p:cNvSpPr>
          <p:nvPr>
            <p:ph type="title"/>
          </p:nvPr>
        </p:nvSpPr>
        <p:spPr>
          <a:xfrm>
            <a:off x="448467" y="489"/>
            <a:ext cx="11428379" cy="645950"/>
          </a:xfrm>
        </p:spPr>
        <p:txBody>
          <a:bodyPr/>
          <a:lstStyle/>
          <a:p>
            <a:r>
              <a:rPr lang="en-US" dirty="0">
                <a:solidFill>
                  <a:srgbClr val="0072C6"/>
                </a:solidFill>
              </a:rPr>
              <a:t>AZURE EVERYWHERE – IAAS TRACK WEBINAR SCHEDULE</a:t>
            </a:r>
          </a:p>
        </p:txBody>
      </p:sp>
      <p:sp>
        <p:nvSpPr>
          <p:cNvPr id="7" name="Text Placeholder 2"/>
          <p:cNvSpPr>
            <a:spLocks noGrp="1"/>
          </p:cNvSpPr>
          <p:nvPr>
            <p:ph type="body" sz="quarter" idx="12"/>
          </p:nvPr>
        </p:nvSpPr>
        <p:spPr>
          <a:xfrm>
            <a:off x="462760" y="616869"/>
            <a:ext cx="11428379" cy="373010"/>
          </a:xfrm>
        </p:spPr>
        <p:txBody>
          <a:bodyPr/>
          <a:lstStyle/>
          <a:p>
            <a:r>
              <a:rPr lang="en-US" dirty="0">
                <a:solidFill>
                  <a:srgbClr val="000000"/>
                </a:solidFill>
              </a:rPr>
              <a:t>STAGE 3B – AZURE FAST-START FOR SHAREPOINT ON AZURE IAAS</a:t>
            </a:r>
          </a:p>
        </p:txBody>
      </p:sp>
      <p:graphicFrame>
        <p:nvGraphicFramePr>
          <p:cNvPr id="8" name="Table 7"/>
          <p:cNvGraphicFramePr>
            <a:graphicFrameLocks noGrp="1"/>
          </p:cNvGraphicFramePr>
          <p:nvPr>
            <p:extLst/>
          </p:nvPr>
        </p:nvGraphicFramePr>
        <p:xfrm>
          <a:off x="829412" y="989880"/>
          <a:ext cx="11214112" cy="1862405"/>
        </p:xfrm>
        <a:graphic>
          <a:graphicData uri="http://schemas.openxmlformats.org/drawingml/2006/table">
            <a:tbl>
              <a:tblPr firstRow="1" firstCol="1" bandRow="1">
                <a:tableStyleId>{00A15C55-8517-42AA-B614-E9B94910E393}</a:tableStyleId>
              </a:tblPr>
              <a:tblGrid>
                <a:gridCol w="4457077">
                  <a:extLst>
                    <a:ext uri="{9D8B030D-6E8A-4147-A177-3AD203B41FA5}">
                      <a16:colId xmlns:a16="http://schemas.microsoft.com/office/drawing/2014/main" xmlns="" val="1322192185"/>
                    </a:ext>
                  </a:extLst>
                </a:gridCol>
                <a:gridCol w="1771399">
                  <a:extLst>
                    <a:ext uri="{9D8B030D-6E8A-4147-A177-3AD203B41FA5}">
                      <a16:colId xmlns:a16="http://schemas.microsoft.com/office/drawing/2014/main" xmlns="" val="1983380253"/>
                    </a:ext>
                  </a:extLst>
                </a:gridCol>
                <a:gridCol w="1728543">
                  <a:extLst>
                    <a:ext uri="{9D8B030D-6E8A-4147-A177-3AD203B41FA5}">
                      <a16:colId xmlns:a16="http://schemas.microsoft.com/office/drawing/2014/main" xmlns="" val="4181726280"/>
                    </a:ext>
                  </a:extLst>
                </a:gridCol>
                <a:gridCol w="1571403">
                  <a:extLst>
                    <a:ext uri="{9D8B030D-6E8A-4147-A177-3AD203B41FA5}">
                      <a16:colId xmlns:a16="http://schemas.microsoft.com/office/drawing/2014/main" xmlns="" val="2503274772"/>
                    </a:ext>
                  </a:extLst>
                </a:gridCol>
                <a:gridCol w="1685690">
                  <a:extLst>
                    <a:ext uri="{9D8B030D-6E8A-4147-A177-3AD203B41FA5}">
                      <a16:colId xmlns:a16="http://schemas.microsoft.com/office/drawing/2014/main" xmlns="" val="3035307395"/>
                    </a:ext>
                  </a:extLst>
                </a:gridCol>
              </a:tblGrid>
              <a:tr h="353645">
                <a:tc>
                  <a:txBody>
                    <a:bodyPr/>
                    <a:lstStyle/>
                    <a:p>
                      <a:pPr marL="0" marR="0">
                        <a:spcBef>
                          <a:spcPts val="0"/>
                        </a:spcBef>
                        <a:spcAft>
                          <a:spcPts val="0"/>
                        </a:spcAft>
                      </a:pPr>
                      <a:r>
                        <a:rPr lang="en-US" sz="1100" b="0">
                          <a:solidFill>
                            <a:srgbClr val="000000"/>
                          </a:solidFill>
                          <a:effectLst/>
                        </a:rPr>
                        <a:t>DEPLOYING SHAREPOINT 2013 ON AZURE</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dirty="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305726370"/>
                  </a:ext>
                </a:extLst>
              </a:tr>
              <a:tr h="335233">
                <a:tc rowSpan="4">
                  <a:txBody>
                    <a:bodyPr/>
                    <a:lstStyle/>
                    <a:p>
                      <a:pPr marL="0" marR="0" algn="l">
                        <a:spcBef>
                          <a:spcPts val="0"/>
                        </a:spcBef>
                        <a:spcAft>
                          <a:spcPts val="0"/>
                        </a:spcAft>
                      </a:pPr>
                      <a:r>
                        <a:rPr lang="en-US" sz="1100" b="0" dirty="0">
                          <a:solidFill>
                            <a:srgbClr val="000000"/>
                          </a:solidFill>
                          <a:effectLst/>
                        </a:rPr>
                        <a:t>In this Session we will cover:</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Introduction to SharePoint. </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SharePoint on Azure options.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SharePoint Farm Topologies, Workloads. </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prepare the Network and servers.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Create SharePoint Farm.</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Configure Services Solutions and Sites.                                          </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Resources - SharePoint Deployment Guide</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23-February-2016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107558115"/>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678487546"/>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4"/>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5"/>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817079105"/>
                  </a:ext>
                </a:extLst>
              </a:tr>
              <a:tr h="533325">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7"/>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8"/>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9"/>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017522466"/>
                  </a:ext>
                </a:extLst>
              </a:tr>
            </a:tbl>
          </a:graphicData>
        </a:graphic>
      </p:graphicFrame>
      <p:graphicFrame>
        <p:nvGraphicFramePr>
          <p:cNvPr id="9" name="Table 8"/>
          <p:cNvGraphicFramePr>
            <a:graphicFrameLocks noGrp="1"/>
          </p:cNvGraphicFramePr>
          <p:nvPr>
            <p:extLst/>
          </p:nvPr>
        </p:nvGraphicFramePr>
        <p:xfrm>
          <a:off x="843706" y="2889414"/>
          <a:ext cx="11199821" cy="1862405"/>
        </p:xfrm>
        <a:graphic>
          <a:graphicData uri="http://schemas.openxmlformats.org/drawingml/2006/table">
            <a:tbl>
              <a:tblPr firstRow="1" firstCol="1" bandRow="1">
                <a:tableStyleId>{00A15C55-8517-42AA-B614-E9B94910E393}</a:tableStyleId>
              </a:tblPr>
              <a:tblGrid>
                <a:gridCol w="4428499">
                  <a:extLst>
                    <a:ext uri="{9D8B030D-6E8A-4147-A177-3AD203B41FA5}">
                      <a16:colId xmlns:a16="http://schemas.microsoft.com/office/drawing/2014/main" xmlns="" val="346118235"/>
                    </a:ext>
                  </a:extLst>
                </a:gridCol>
                <a:gridCol w="1814254">
                  <a:extLst>
                    <a:ext uri="{9D8B030D-6E8A-4147-A177-3AD203B41FA5}">
                      <a16:colId xmlns:a16="http://schemas.microsoft.com/office/drawing/2014/main" xmlns="" val="1492244819"/>
                    </a:ext>
                  </a:extLst>
                </a:gridCol>
                <a:gridCol w="1742828">
                  <a:extLst>
                    <a:ext uri="{9D8B030D-6E8A-4147-A177-3AD203B41FA5}">
                      <a16:colId xmlns:a16="http://schemas.microsoft.com/office/drawing/2014/main" xmlns="" val="2847455010"/>
                    </a:ext>
                  </a:extLst>
                </a:gridCol>
                <a:gridCol w="1557118">
                  <a:extLst>
                    <a:ext uri="{9D8B030D-6E8A-4147-A177-3AD203B41FA5}">
                      <a16:colId xmlns:a16="http://schemas.microsoft.com/office/drawing/2014/main" xmlns="" val="2953248307"/>
                    </a:ext>
                  </a:extLst>
                </a:gridCol>
                <a:gridCol w="1657122">
                  <a:extLst>
                    <a:ext uri="{9D8B030D-6E8A-4147-A177-3AD203B41FA5}">
                      <a16:colId xmlns:a16="http://schemas.microsoft.com/office/drawing/2014/main" xmlns="" val="4086624156"/>
                    </a:ext>
                  </a:extLst>
                </a:gridCol>
              </a:tblGrid>
              <a:tr h="353645">
                <a:tc>
                  <a:txBody>
                    <a:bodyPr/>
                    <a:lstStyle/>
                    <a:p>
                      <a:pPr marL="0" marR="0">
                        <a:spcBef>
                          <a:spcPts val="0"/>
                        </a:spcBef>
                        <a:spcAft>
                          <a:spcPts val="0"/>
                        </a:spcAft>
                      </a:pPr>
                      <a:r>
                        <a:rPr lang="en-US" sz="1100" b="0">
                          <a:solidFill>
                            <a:srgbClr val="000000"/>
                          </a:solidFill>
                          <a:effectLst/>
                        </a:rPr>
                        <a:t>MIGRATING AN EXISTING SHAREPOINT SETUP TO AZURE</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tc>
                  <a:txBody>
                    <a:bodyPr/>
                    <a:lstStyle/>
                    <a:p>
                      <a:endParaRPr lang="en-US" sz="1600" dirty="0">
                        <a:solidFill>
                          <a:srgbClr val="000000"/>
                        </a:solidFill>
                      </a:endParaRPr>
                    </a:p>
                  </a:txBody>
                  <a:tcPr marL="91427" marR="91427" marT="45713" marB="45713"/>
                </a:tc>
                <a:extLst>
                  <a:ext uri="{0D108BD9-81ED-4DB2-BD59-A6C34878D82A}">
                    <a16:rowId xmlns:a16="http://schemas.microsoft.com/office/drawing/2014/main" xmlns="" val="812148856"/>
                  </a:ext>
                </a:extLst>
              </a:tr>
              <a:tr h="335233">
                <a:tc rowSpan="4">
                  <a:txBody>
                    <a:bodyPr/>
                    <a:lstStyle/>
                    <a:p>
                      <a:pPr marL="0" marR="0" algn="l">
                        <a:spcBef>
                          <a:spcPts val="0"/>
                        </a:spcBef>
                        <a:spcAft>
                          <a:spcPts val="0"/>
                        </a:spcAft>
                      </a:pPr>
                      <a:r>
                        <a:rPr lang="en-US" sz="1100" b="0" dirty="0">
                          <a:solidFill>
                            <a:srgbClr val="000000"/>
                          </a:solidFill>
                          <a:effectLst/>
                        </a:rPr>
                        <a:t>In this Session:</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Learn how to move your Farm to Azure</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Learn about how to approach migrating your Farm to Azure</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General migration Consideration.</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What to be migrated</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Possible Migration Paths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Migration </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Steps                                                </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Resources - Automated Deployment Scripts</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24-February-2016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399145710"/>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dirty="0">
                          <a:solidFill>
                            <a:srgbClr val="000000"/>
                          </a:solidFill>
                          <a:effectLst/>
                        </a:rPr>
                        <a:t>6:00 AM- 8:30 AM GMT</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971826450"/>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dirty="0">
                          <a:solidFill>
                            <a:srgbClr val="000000"/>
                          </a:solidFill>
                          <a:effectLst/>
                          <a:hlinkClick r:id="rId11"/>
                        </a:rPr>
                        <a:t>Time in my time zone</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1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818019601"/>
                  </a:ext>
                </a:extLst>
              </a:tr>
              <a:tr h="533325">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dirty="0">
                          <a:solidFill>
                            <a:srgbClr val="000000"/>
                          </a:solidFill>
                          <a:effectLst/>
                          <a:hlinkClick r:id="rId15"/>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17"/>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349254274"/>
                  </a:ext>
                </a:extLst>
              </a:tr>
            </a:tbl>
          </a:graphicData>
        </a:graphic>
      </p:graphicFrame>
      <p:graphicFrame>
        <p:nvGraphicFramePr>
          <p:cNvPr id="10" name="Table 9"/>
          <p:cNvGraphicFramePr>
            <a:graphicFrameLocks noGrp="1"/>
          </p:cNvGraphicFramePr>
          <p:nvPr>
            <p:extLst/>
          </p:nvPr>
        </p:nvGraphicFramePr>
        <p:xfrm>
          <a:off x="829412" y="4788948"/>
          <a:ext cx="11214116" cy="1575848"/>
        </p:xfrm>
        <a:graphic>
          <a:graphicData uri="http://schemas.openxmlformats.org/drawingml/2006/table">
            <a:tbl>
              <a:tblPr firstRow="1" firstCol="1" bandRow="1">
                <a:tableStyleId>{00A15C55-8517-42AA-B614-E9B94910E393}</a:tableStyleId>
              </a:tblPr>
              <a:tblGrid>
                <a:gridCol w="4471364">
                  <a:extLst>
                    <a:ext uri="{9D8B030D-6E8A-4147-A177-3AD203B41FA5}">
                      <a16:colId xmlns:a16="http://schemas.microsoft.com/office/drawing/2014/main" xmlns="" val="3264745589"/>
                    </a:ext>
                  </a:extLst>
                </a:gridCol>
                <a:gridCol w="1828541">
                  <a:extLst>
                    <a:ext uri="{9D8B030D-6E8A-4147-A177-3AD203B41FA5}">
                      <a16:colId xmlns:a16="http://schemas.microsoft.com/office/drawing/2014/main" xmlns="" val="3869292280"/>
                    </a:ext>
                  </a:extLst>
                </a:gridCol>
                <a:gridCol w="1757113">
                  <a:extLst>
                    <a:ext uri="{9D8B030D-6E8A-4147-A177-3AD203B41FA5}">
                      <a16:colId xmlns:a16="http://schemas.microsoft.com/office/drawing/2014/main" xmlns="" val="75462059"/>
                    </a:ext>
                  </a:extLst>
                </a:gridCol>
                <a:gridCol w="1499975">
                  <a:extLst>
                    <a:ext uri="{9D8B030D-6E8A-4147-A177-3AD203B41FA5}">
                      <a16:colId xmlns:a16="http://schemas.microsoft.com/office/drawing/2014/main" xmlns="" val="3779021814"/>
                    </a:ext>
                  </a:extLst>
                </a:gridCol>
                <a:gridCol w="1657123">
                  <a:extLst>
                    <a:ext uri="{9D8B030D-6E8A-4147-A177-3AD203B41FA5}">
                      <a16:colId xmlns:a16="http://schemas.microsoft.com/office/drawing/2014/main" xmlns="" val="2010314638"/>
                    </a:ext>
                  </a:extLst>
                </a:gridCol>
              </a:tblGrid>
              <a:tr h="353645">
                <a:tc>
                  <a:txBody>
                    <a:bodyPr/>
                    <a:lstStyle/>
                    <a:p>
                      <a:pPr marL="0" marR="0">
                        <a:spcBef>
                          <a:spcPts val="0"/>
                        </a:spcBef>
                        <a:spcAft>
                          <a:spcPts val="0"/>
                        </a:spcAft>
                      </a:pPr>
                      <a:r>
                        <a:rPr lang="en-US" sz="1100" b="0">
                          <a:solidFill>
                            <a:srgbClr val="000000"/>
                          </a:solidFill>
                          <a:effectLst/>
                        </a:rPr>
                        <a:t>SHAREPOINT 2013 DISASTER RECOVERY ON AZURE</a:t>
                      </a:r>
                      <a:endParaRPr lang="en-US" sz="1000" b="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3966081089"/>
                  </a:ext>
                </a:extLst>
              </a:tr>
              <a:tr h="335233">
                <a:tc rowSpan="4">
                  <a:txBody>
                    <a:bodyPr/>
                    <a:lstStyle/>
                    <a:p>
                      <a:pPr marL="0" marR="0" algn="l">
                        <a:spcBef>
                          <a:spcPts val="0"/>
                        </a:spcBef>
                        <a:spcAft>
                          <a:spcPts val="0"/>
                        </a:spcAft>
                      </a:pPr>
                      <a:r>
                        <a:rPr lang="en-US" sz="1100" b="0" dirty="0">
                          <a:solidFill>
                            <a:srgbClr val="000000"/>
                          </a:solidFill>
                          <a:effectLst/>
                        </a:rPr>
                        <a:t>Protecting and Recovering Content</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Working with Backup and Restore for Disaster Recovery</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SharePoint Disaster Recovery to Microsoft Azure</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Resources- Configuring Services Scripts</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579418940"/>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855125471"/>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8"/>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9"/>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2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666206941"/>
                  </a:ext>
                </a:extLst>
              </a:tr>
              <a:tr h="246980">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2"/>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3"/>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25"/>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660366099"/>
                  </a:ext>
                </a:extLst>
              </a:tr>
            </a:tbl>
          </a:graphicData>
        </a:graphic>
      </p:graphicFrame>
    </p:spTree>
    <p:extLst>
      <p:ext uri="{BB962C8B-B14F-4D97-AF65-F5344CB8AC3E}">
        <p14:creationId xmlns:p14="http://schemas.microsoft.com/office/powerpoint/2010/main" val="4181228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084363"/>
            <a:ext cx="11059110" cy="1795962"/>
          </a:xfrm>
        </p:spPr>
        <p:txBody>
          <a:bodyPr/>
          <a:lstStyle/>
          <a:p>
            <a:r>
              <a:rPr lang="en-US" sz="5882" dirty="0"/>
              <a:t>Fast Start – </a:t>
            </a:r>
            <a:br>
              <a:rPr lang="en-US" sz="5882" dirty="0"/>
            </a:br>
            <a:r>
              <a:rPr lang="en-US" sz="5882" dirty="0"/>
              <a:t>Sample Customer Workshop Agenda</a:t>
            </a:r>
          </a:p>
        </p:txBody>
      </p:sp>
      <p:sp>
        <p:nvSpPr>
          <p:cNvPr id="5" name="Slide Number Placeholder 4"/>
          <p:cNvSpPr>
            <a:spLocks noGrp="1"/>
          </p:cNvSpPr>
          <p:nvPr>
            <p:ph type="sldNum" sz="quarter" idx="4294967295"/>
          </p:nvPr>
        </p:nvSpPr>
        <p:spPr>
          <a:xfrm>
            <a:off x="11429417" y="6477778"/>
            <a:ext cx="762584" cy="379736"/>
          </a:xfrm>
        </p:spPr>
        <p:txBody>
          <a:bodyPr/>
          <a:lstStyle/>
          <a:p>
            <a:pPr defTabSz="914225">
              <a:defRPr/>
            </a:pPr>
            <a:fld id="{6A4C1A4A-E5E6-4CC1-B72C-A20A4EB3E2D2}" type="slidenum">
              <a:rPr lang="en-US" smtClean="0">
                <a:solidFill>
                  <a:srgbClr val="505050"/>
                </a:solidFill>
              </a:rPr>
              <a:pPr defTabSz="914225">
                <a:defRPr/>
              </a:pPr>
              <a:t>12</a:t>
            </a:fld>
            <a:endParaRPr lang="en-US" dirty="0">
              <a:solidFill>
                <a:srgbClr val="505050"/>
              </a:solidFill>
            </a:endParaRPr>
          </a:p>
        </p:txBody>
      </p:sp>
    </p:spTree>
    <p:extLst>
      <p:ext uri="{BB962C8B-B14F-4D97-AF65-F5344CB8AC3E}">
        <p14:creationId xmlns:p14="http://schemas.microsoft.com/office/powerpoint/2010/main" val="39117321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Course 15796</a:t>
            </a:r>
            <a:r>
              <a:rPr lang="en-US" dirty="0"/>
              <a:t/>
            </a:r>
            <a:br>
              <a:rPr lang="en-US" dirty="0"/>
            </a:br>
            <a:r>
              <a:rPr lang="en-US" dirty="0" smtClean="0"/>
              <a:t/>
            </a:r>
            <a:br>
              <a:rPr lang="en-US" dirty="0" smtClean="0"/>
            </a:br>
            <a:r>
              <a:rPr lang="en-US" dirty="0"/>
              <a:t/>
            </a:r>
            <a:br>
              <a:rPr lang="en-US" dirty="0"/>
            </a:br>
            <a:endParaRPr lang="en-US" dirty="0"/>
          </a:p>
        </p:txBody>
      </p:sp>
      <p:sp>
        <p:nvSpPr>
          <p:cNvPr id="2" name="Text Placeholder 1"/>
          <p:cNvSpPr>
            <a:spLocks noGrp="1"/>
          </p:cNvSpPr>
          <p:nvPr>
            <p:ph type="body" sz="quarter" idx="12"/>
          </p:nvPr>
        </p:nvSpPr>
        <p:spPr/>
        <p:txBody>
          <a:bodyPr/>
          <a:lstStyle/>
          <a:p>
            <a:r>
              <a:rPr lang="en-US" dirty="0" smtClean="0"/>
              <a:t>Azure Fast Start –  </a:t>
            </a:r>
            <a:r>
              <a:rPr lang="en-US" dirty="0" err="1" smtClean="0"/>
              <a:t>DevTest</a:t>
            </a:r>
            <a:r>
              <a:rPr lang="en-US" dirty="0" smtClean="0"/>
              <a:t> on Azure IaaS</a:t>
            </a:r>
            <a:endParaRPr lang="fr-FR" dirty="0"/>
          </a:p>
        </p:txBody>
      </p:sp>
      <p:sp>
        <p:nvSpPr>
          <p:cNvPr id="3" name="Text Placeholder 2"/>
          <p:cNvSpPr>
            <a:spLocks noGrp="1"/>
          </p:cNvSpPr>
          <p:nvPr>
            <p:ph type="body" sz="quarter" idx="14"/>
          </p:nvPr>
        </p:nvSpPr>
        <p:spPr/>
        <p:txBody>
          <a:bodyPr>
            <a:normAutofit lnSpcReduction="10000"/>
          </a:bodyPr>
          <a:lstStyle/>
          <a:p>
            <a:r>
              <a:rPr lang="fr-FR" dirty="0" smtClean="0"/>
              <a:t>Delivery Plan</a:t>
            </a:r>
            <a:endParaRPr lang="fr-FR" dirty="0"/>
          </a:p>
          <a:p>
            <a:endParaRPr lang="fr-FR" dirty="0" smtClean="0"/>
          </a:p>
          <a:p>
            <a:endParaRPr lang="fr-FR" dirty="0" smtClean="0"/>
          </a:p>
          <a:p>
            <a:r>
              <a:rPr lang="en-US" dirty="0"/>
              <a:t>Duration – 3</a:t>
            </a:r>
            <a:r>
              <a:rPr lang="en-US" dirty="0" smtClean="0"/>
              <a:t> </a:t>
            </a:r>
            <a:r>
              <a:rPr lang="en-US" dirty="0"/>
              <a:t>Days</a:t>
            </a:r>
            <a:endParaRPr lang="fr-FR" dirty="0"/>
          </a:p>
        </p:txBody>
      </p:sp>
    </p:spTree>
    <p:extLst>
      <p:ext uri="{BB962C8B-B14F-4D97-AF65-F5344CB8AC3E}">
        <p14:creationId xmlns:p14="http://schemas.microsoft.com/office/powerpoint/2010/main" val="87650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Course 15796 – Dev Test on Azure IaaS</a:t>
            </a:r>
          </a:p>
        </p:txBody>
      </p:sp>
      <p:graphicFrame>
        <p:nvGraphicFramePr>
          <p:cNvPr id="4" name="Content Placeholder 3"/>
          <p:cNvGraphicFramePr>
            <a:graphicFrameLocks noGrp="1"/>
          </p:cNvGraphicFramePr>
          <p:nvPr>
            <p:ph idx="4294967295"/>
            <p:extLst/>
          </p:nvPr>
        </p:nvGraphicFramePr>
        <p:xfrm>
          <a:off x="689041" y="1128473"/>
          <a:ext cx="11047431" cy="4754712"/>
        </p:xfrm>
        <a:graphic>
          <a:graphicData uri="http://schemas.openxmlformats.org/drawingml/2006/table">
            <a:tbl>
              <a:tblPr firstRow="1" bandRow="1">
                <a:tableStyleId>{5C22544A-7EE6-4342-B048-85BDC9FD1C3A}</a:tableStyleId>
              </a:tblPr>
              <a:tblGrid>
                <a:gridCol w="1664278">
                  <a:extLst>
                    <a:ext uri="{9D8B030D-6E8A-4147-A177-3AD203B41FA5}">
                      <a16:colId xmlns:a16="http://schemas.microsoft.com/office/drawing/2014/main" xmlns="" val="20000"/>
                    </a:ext>
                  </a:extLst>
                </a:gridCol>
                <a:gridCol w="1348274">
                  <a:extLst>
                    <a:ext uri="{9D8B030D-6E8A-4147-A177-3AD203B41FA5}">
                      <a16:colId xmlns:a16="http://schemas.microsoft.com/office/drawing/2014/main" xmlns="" val="20001"/>
                    </a:ext>
                  </a:extLst>
                </a:gridCol>
                <a:gridCol w="6117801">
                  <a:extLst>
                    <a:ext uri="{9D8B030D-6E8A-4147-A177-3AD203B41FA5}">
                      <a16:colId xmlns:a16="http://schemas.microsoft.com/office/drawing/2014/main" xmlns="" val="20002"/>
                    </a:ext>
                  </a:extLst>
                </a:gridCol>
                <a:gridCol w="1917078">
                  <a:extLst>
                    <a:ext uri="{9D8B030D-6E8A-4147-A177-3AD203B41FA5}">
                      <a16:colId xmlns:a16="http://schemas.microsoft.com/office/drawing/2014/main" xmlns="" val="20003"/>
                    </a:ext>
                  </a:extLst>
                </a:gridCol>
              </a:tblGrid>
              <a:tr h="396184">
                <a:tc>
                  <a:txBody>
                    <a:bodyPr/>
                    <a:lstStyle/>
                    <a:p>
                      <a:r>
                        <a:rPr lang="en-US" sz="2000" dirty="0" smtClean="0">
                          <a:latin typeface="Segoe UI Light" panose="020B0502040204020203" pitchFamily="34" charset="0"/>
                          <a:cs typeface="Segoe UI Light" panose="020B0502040204020203" pitchFamily="34" charset="0"/>
                        </a:rPr>
                        <a:t>Day 1</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r>
                        <a:rPr lang="en-US" sz="2000" dirty="0" smtClean="0">
                          <a:latin typeface="Segoe UI Light" panose="020B0502040204020203" pitchFamily="34" charset="0"/>
                          <a:cs typeface="Segoe UI Light" panose="020B0502040204020203" pitchFamily="34" charset="0"/>
                        </a:rPr>
                        <a:t>Educate : Workshop</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extLst>
                  <a:ext uri="{0D108BD9-81ED-4DB2-BD59-A6C34878D82A}">
                    <a16:rowId xmlns:a16="http://schemas.microsoft.com/office/drawing/2014/main" xmlns="" val="10000"/>
                  </a:ext>
                </a:extLst>
              </a:tr>
              <a:tr h="396184">
                <a:tc>
                  <a:txBody>
                    <a:bodyPr/>
                    <a:lstStyle/>
                    <a:p>
                      <a:r>
                        <a:rPr lang="en-US" sz="2000" dirty="0" smtClean="0">
                          <a:solidFill>
                            <a:schemeClr val="bg1"/>
                          </a:solidFill>
                          <a:latin typeface="Segoe UI Light" panose="020B0502040204020203" pitchFamily="34" charset="0"/>
                          <a:cs typeface="Segoe UI Light" panose="020B0502040204020203" pitchFamily="34" charset="0"/>
                        </a:rPr>
                        <a:t>Time From</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r>
                        <a:rPr lang="en-US" sz="2000" dirty="0" smtClean="0">
                          <a:solidFill>
                            <a:schemeClr val="bg1"/>
                          </a:solidFill>
                          <a:latin typeface="Segoe UI Light" panose="020B0502040204020203" pitchFamily="34" charset="0"/>
                          <a:cs typeface="Segoe UI Light" panose="020B0502040204020203" pitchFamily="34" charset="0"/>
                        </a:rPr>
                        <a:t>Time To</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r>
                        <a:rPr lang="en-US" sz="2000" dirty="0" smtClean="0">
                          <a:solidFill>
                            <a:schemeClr val="bg1"/>
                          </a:solidFill>
                          <a:latin typeface="Segoe UI Light" panose="020B0502040204020203" pitchFamily="34" charset="0"/>
                          <a:cs typeface="Segoe UI Light" panose="020B0502040204020203" pitchFamily="34" charset="0"/>
                        </a:rPr>
                        <a:t>Agenda</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r>
                        <a:rPr lang="en-US" sz="2000" dirty="0" smtClean="0">
                          <a:solidFill>
                            <a:schemeClr val="bg1"/>
                          </a:solidFill>
                          <a:latin typeface="Segoe UI Light" panose="020B0502040204020203" pitchFamily="34" charset="0"/>
                          <a:cs typeface="Segoe UI Light" panose="020B0502040204020203" pitchFamily="34" charset="0"/>
                        </a:rPr>
                        <a:t>Duration</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extLst>
                  <a:ext uri="{0D108BD9-81ED-4DB2-BD59-A6C34878D82A}">
                    <a16:rowId xmlns:a16="http://schemas.microsoft.com/office/drawing/2014/main" xmlns="" val="10001"/>
                  </a:ext>
                </a:extLst>
              </a:tr>
              <a:tr h="396184">
                <a:tc>
                  <a:txBody>
                    <a:bodyPr/>
                    <a:lstStyle/>
                    <a:p>
                      <a:r>
                        <a:rPr lang="en-US" sz="2000" dirty="0" smtClean="0">
                          <a:latin typeface="Segoe UI Light" panose="020B0502040204020203" pitchFamily="34" charset="0"/>
                          <a:cs typeface="Segoe UI Light" panose="020B0502040204020203" pitchFamily="34" charset="0"/>
                        </a:rPr>
                        <a:t>8:00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8:30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Fast Start Introduction</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2"/>
                  </a:ext>
                </a:extLst>
              </a:tr>
              <a:tr h="396184">
                <a:tc>
                  <a:txBody>
                    <a:bodyPr/>
                    <a:lstStyle/>
                    <a:p>
                      <a:r>
                        <a:rPr lang="en-US" sz="2000" dirty="0" smtClean="0">
                          <a:latin typeface="Segoe UI Light" panose="020B0502040204020203" pitchFamily="34" charset="0"/>
                          <a:cs typeface="Segoe UI Light" panose="020B0502040204020203" pitchFamily="34" charset="0"/>
                        </a:rPr>
                        <a:t>8:30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10:15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Module 01 -  Microsoft Azure Overview</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180</a:t>
                      </a:r>
                      <a:r>
                        <a:rPr lang="en-US" sz="2000" baseline="0" dirty="0" smtClean="0">
                          <a:latin typeface="Segoe UI Light" panose="020B0502040204020203" pitchFamily="34" charset="0"/>
                          <a:cs typeface="Segoe UI Light" panose="020B0502040204020203" pitchFamily="34" charset="0"/>
                        </a:rPr>
                        <a:t>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3"/>
                  </a:ext>
                </a:extLst>
              </a:tr>
              <a:tr h="396184">
                <a:tc>
                  <a:txBody>
                    <a:bodyPr/>
                    <a:lstStyle/>
                    <a:p>
                      <a:r>
                        <a:rPr lang="en-US" sz="2000" dirty="0" smtClean="0">
                          <a:latin typeface="Segoe UI Light" panose="020B0502040204020203" pitchFamily="34" charset="0"/>
                          <a:cs typeface="Segoe UI Light" panose="020B0502040204020203" pitchFamily="34" charset="0"/>
                        </a:rPr>
                        <a:t>10:15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4"/>
                  </a:ext>
                </a:extLst>
              </a:tr>
              <a:tr h="396184">
                <a:tc>
                  <a:txBody>
                    <a:bodyPr/>
                    <a:lstStyle/>
                    <a:p>
                      <a:r>
                        <a:rPr lang="en-US" sz="2000" dirty="0" smtClean="0">
                          <a:latin typeface="Segoe UI Light" panose="020B0502040204020203" pitchFamily="34" charset="0"/>
                          <a:cs typeface="Segoe UI Light" panose="020B0502040204020203" pitchFamily="34" charset="0"/>
                        </a:rPr>
                        <a:t>10:30 am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11:30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Module 01 -  Microsoft Azure Overview (contd.)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5"/>
                  </a:ext>
                </a:extLst>
              </a:tr>
              <a:tr h="396184">
                <a:tc>
                  <a:txBody>
                    <a:bodyPr/>
                    <a:lstStyle/>
                    <a:p>
                      <a:r>
                        <a:rPr lang="en-US" sz="2000" dirty="0" smtClean="0">
                          <a:latin typeface="Segoe UI Light" panose="020B0502040204020203" pitchFamily="34" charset="0"/>
                          <a:cs typeface="Segoe UI Light" panose="020B0502040204020203" pitchFamily="34" charset="0"/>
                        </a:rPr>
                        <a:t>11:30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12:30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Module 02 – Microsoft Azure Virtual Machines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120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6"/>
                  </a:ext>
                </a:extLst>
              </a:tr>
              <a:tr h="396184">
                <a:tc>
                  <a:txBody>
                    <a:bodyPr/>
                    <a:lstStyle/>
                    <a:p>
                      <a:r>
                        <a:rPr lang="en-US" sz="2000" dirty="0" smtClean="0">
                          <a:latin typeface="Segoe UI Light" panose="020B0502040204020203" pitchFamily="34" charset="0"/>
                          <a:cs typeface="Segoe UI Light" panose="020B0502040204020203" pitchFamily="34" charset="0"/>
                        </a:rPr>
                        <a:t>12:30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Lunch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60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7"/>
                  </a:ext>
                </a:extLst>
              </a:tr>
              <a:tr h="396184">
                <a:tc>
                  <a:txBody>
                    <a:bodyPr/>
                    <a:lstStyle/>
                    <a:p>
                      <a:r>
                        <a:rPr lang="en-US" sz="2000" dirty="0" smtClean="0">
                          <a:latin typeface="Segoe UI Light" panose="020B0502040204020203" pitchFamily="34" charset="0"/>
                          <a:cs typeface="Segoe UI Light" panose="020B0502040204020203" pitchFamily="34" charset="0"/>
                        </a:rPr>
                        <a:t>1:30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baseline="0" dirty="0" smtClean="0">
                          <a:latin typeface="Segoe UI Light" panose="020B0502040204020203" pitchFamily="34" charset="0"/>
                          <a:cs typeface="Segoe UI Light" panose="020B0502040204020203" pitchFamily="34" charset="0"/>
                        </a:rPr>
                        <a:t>2:30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Module 02 – Microsoft Azure Virtual Machines </a:t>
                      </a:r>
                      <a:r>
                        <a:rPr lang="en-US" sz="2000" baseline="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8"/>
                  </a:ext>
                </a:extLst>
              </a:tr>
              <a:tr h="396184">
                <a:tc>
                  <a:txBody>
                    <a:bodyPr/>
                    <a:lstStyle/>
                    <a:p>
                      <a:r>
                        <a:rPr lang="en-US" sz="2000" dirty="0" smtClean="0">
                          <a:latin typeface="Segoe UI Light" panose="020B0502040204020203" pitchFamily="34" charset="0"/>
                          <a:cs typeface="Segoe UI Light" panose="020B0502040204020203" pitchFamily="34" charset="0"/>
                        </a:rPr>
                        <a:t>2:30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3:30</a:t>
                      </a:r>
                      <a:r>
                        <a:rPr lang="en-US" sz="2000" baseline="0" dirty="0" smtClean="0">
                          <a:latin typeface="Segoe UI Light" panose="020B0502040204020203" pitchFamily="34" charset="0"/>
                          <a:cs typeface="Segoe UI Light" panose="020B0502040204020203" pitchFamily="34" charset="0"/>
                        </a:rPr>
                        <a:t>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Module 03 - Microsoft Azure Virtual Network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120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9"/>
                  </a:ext>
                </a:extLst>
              </a:tr>
              <a:tr h="396184">
                <a:tc>
                  <a:txBody>
                    <a:bodyPr/>
                    <a:lstStyle/>
                    <a:p>
                      <a:r>
                        <a:rPr lang="en-US" sz="2000" dirty="0" smtClean="0">
                          <a:latin typeface="Segoe UI Light" panose="020B0502040204020203" pitchFamily="34" charset="0"/>
                          <a:cs typeface="Segoe UI Light" panose="020B0502040204020203" pitchFamily="34" charset="0"/>
                        </a:rPr>
                        <a:t>3:30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3:45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10"/>
                  </a:ext>
                </a:extLst>
              </a:tr>
              <a:tr h="396184">
                <a:tc>
                  <a:txBody>
                    <a:bodyPr/>
                    <a:lstStyle/>
                    <a:p>
                      <a:r>
                        <a:rPr lang="en-US" sz="2000" dirty="0" smtClean="0">
                          <a:latin typeface="Segoe UI Light" panose="020B0502040204020203" pitchFamily="34" charset="0"/>
                          <a:cs typeface="Segoe UI Light" panose="020B0502040204020203" pitchFamily="34" charset="0"/>
                        </a:rPr>
                        <a:t>3:45</a:t>
                      </a:r>
                      <a:r>
                        <a:rPr lang="en-US" sz="2000" baseline="0" dirty="0" smtClean="0">
                          <a:latin typeface="Segoe UI Light" panose="020B0502040204020203" pitchFamily="34" charset="0"/>
                          <a:cs typeface="Segoe UI Light" panose="020B0502040204020203" pitchFamily="34" charset="0"/>
                        </a:rPr>
                        <a:t>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5:00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Module 03 -  Microsoft Azure Virtual Network</a:t>
                      </a:r>
                      <a:r>
                        <a:rPr lang="en-US" sz="2000" baseline="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20342451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496" y="487"/>
            <a:ext cx="10514108" cy="1325375"/>
          </a:xfrm>
        </p:spPr>
        <p:txBody>
          <a:bodyPr>
            <a:normAutofit/>
          </a:bodyPr>
          <a:lstStyle/>
          <a:p>
            <a:r>
              <a:rPr lang="en-US" sz="4000" dirty="0"/>
              <a:t>Course 15796 – Dev Test on Azure IaaS</a:t>
            </a:r>
          </a:p>
        </p:txBody>
      </p:sp>
      <p:graphicFrame>
        <p:nvGraphicFramePr>
          <p:cNvPr id="4" name="Content Placeholder 3"/>
          <p:cNvGraphicFramePr>
            <a:graphicFrameLocks noGrp="1"/>
          </p:cNvGraphicFramePr>
          <p:nvPr>
            <p:ph idx="4294967295"/>
            <p:extLst/>
          </p:nvPr>
        </p:nvGraphicFramePr>
        <p:xfrm>
          <a:off x="658496" y="823281"/>
          <a:ext cx="11015354" cy="2377356"/>
        </p:xfrm>
        <a:graphic>
          <a:graphicData uri="http://schemas.openxmlformats.org/drawingml/2006/table">
            <a:tbl>
              <a:tblPr firstRow="1" bandRow="1">
                <a:tableStyleId>{5C22544A-7EE6-4342-B048-85BDC9FD1C3A}</a:tableStyleId>
              </a:tblPr>
              <a:tblGrid>
                <a:gridCol w="1659445">
                  <a:extLst>
                    <a:ext uri="{9D8B030D-6E8A-4147-A177-3AD203B41FA5}">
                      <a16:colId xmlns:a16="http://schemas.microsoft.com/office/drawing/2014/main" xmlns="" val="20000"/>
                    </a:ext>
                  </a:extLst>
                </a:gridCol>
                <a:gridCol w="1344361">
                  <a:extLst>
                    <a:ext uri="{9D8B030D-6E8A-4147-A177-3AD203B41FA5}">
                      <a16:colId xmlns:a16="http://schemas.microsoft.com/office/drawing/2014/main" xmlns="" val="20001"/>
                    </a:ext>
                  </a:extLst>
                </a:gridCol>
                <a:gridCol w="6100037">
                  <a:extLst>
                    <a:ext uri="{9D8B030D-6E8A-4147-A177-3AD203B41FA5}">
                      <a16:colId xmlns:a16="http://schemas.microsoft.com/office/drawing/2014/main" xmlns="" val="20002"/>
                    </a:ext>
                  </a:extLst>
                </a:gridCol>
                <a:gridCol w="1911511">
                  <a:extLst>
                    <a:ext uri="{9D8B030D-6E8A-4147-A177-3AD203B41FA5}">
                      <a16:colId xmlns:a16="http://schemas.microsoft.com/office/drawing/2014/main" xmlns="" val="20003"/>
                    </a:ext>
                  </a:extLst>
                </a:gridCol>
              </a:tblGrid>
              <a:tr h="396184">
                <a:tc>
                  <a:txBody>
                    <a:bodyPr/>
                    <a:lstStyle/>
                    <a:p>
                      <a:r>
                        <a:rPr lang="en-US" sz="2000" dirty="0" smtClean="0">
                          <a:latin typeface="Segoe UI Light" panose="020B0502040204020203" pitchFamily="34" charset="0"/>
                          <a:cs typeface="Segoe UI Light" panose="020B0502040204020203" pitchFamily="34" charset="0"/>
                        </a:rPr>
                        <a:t>Day 2</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r>
                        <a:rPr lang="en-US" sz="2000" dirty="0" smtClean="0">
                          <a:latin typeface="Segoe UI Light" panose="020B0502040204020203" pitchFamily="34" charset="0"/>
                          <a:cs typeface="Segoe UI Light" panose="020B0502040204020203" pitchFamily="34" charset="0"/>
                        </a:rPr>
                        <a:t>Educate : Workshop</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2060"/>
                    </a:solidFill>
                  </a:tcPr>
                </a:tc>
                <a:extLst>
                  <a:ext uri="{0D108BD9-81ED-4DB2-BD59-A6C34878D82A}">
                    <a16:rowId xmlns:a16="http://schemas.microsoft.com/office/drawing/2014/main" xmlns="" val="10000"/>
                  </a:ext>
                </a:extLst>
              </a:tr>
              <a:tr h="396184">
                <a:tc>
                  <a:txBody>
                    <a:bodyPr/>
                    <a:lstStyle/>
                    <a:p>
                      <a:r>
                        <a:rPr lang="en-US" sz="2000" dirty="0" smtClean="0">
                          <a:solidFill>
                            <a:schemeClr val="bg1"/>
                          </a:solidFill>
                          <a:latin typeface="Segoe UI Light" panose="020B0502040204020203" pitchFamily="34" charset="0"/>
                          <a:cs typeface="Segoe UI Light" panose="020B0502040204020203" pitchFamily="34" charset="0"/>
                        </a:rPr>
                        <a:t>Time From</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r>
                        <a:rPr lang="en-US" sz="2000" dirty="0" smtClean="0">
                          <a:solidFill>
                            <a:schemeClr val="bg1"/>
                          </a:solidFill>
                          <a:latin typeface="Segoe UI Light" panose="020B0502040204020203" pitchFamily="34" charset="0"/>
                          <a:cs typeface="Segoe UI Light" panose="020B0502040204020203" pitchFamily="34" charset="0"/>
                        </a:rPr>
                        <a:t>Time To</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r>
                        <a:rPr lang="en-US" sz="2000" dirty="0" smtClean="0">
                          <a:solidFill>
                            <a:schemeClr val="bg1"/>
                          </a:solidFill>
                          <a:latin typeface="Segoe UI Light" panose="020B0502040204020203" pitchFamily="34" charset="0"/>
                          <a:cs typeface="Segoe UI Light" panose="020B0502040204020203" pitchFamily="34" charset="0"/>
                        </a:rPr>
                        <a:t>Agenda</a:t>
                      </a:r>
                      <a:endParaRPr lang="en-US" sz="2000" dirty="0">
                        <a:solidFill>
                          <a:schemeClr val="bg1"/>
                        </a:solidFill>
                        <a:latin typeface="Segoe UI Light" panose="020B0502040204020203" pitchFamily="34" charset="0"/>
                        <a:cs typeface="Segoe UI Light" panose="020B0502040204020203" pitchFamily="34" charset="0"/>
                      </a:endParaRPr>
                    </a:p>
                  </a:txBody>
                  <a:tcPr marL="91427" marR="91427" marT="45713" marB="45713">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Light" panose="020B0502040204020203" pitchFamily="34" charset="0"/>
                          <a:cs typeface="Segoe UI Light" panose="020B0502040204020203" pitchFamily="34" charset="0"/>
                        </a:rPr>
                        <a:t>Duration</a:t>
                      </a:r>
                    </a:p>
                  </a:txBody>
                  <a:tcPr marL="91427" marR="91427" marT="45713" marB="45713">
                    <a:solidFill>
                      <a:srgbClr val="0070C0"/>
                    </a:solidFill>
                  </a:tcPr>
                </a:tc>
                <a:extLst>
                  <a:ext uri="{0D108BD9-81ED-4DB2-BD59-A6C34878D82A}">
                    <a16:rowId xmlns:a16="http://schemas.microsoft.com/office/drawing/2014/main" xmlns="" val="10001"/>
                  </a:ext>
                </a:extLst>
              </a:tr>
              <a:tr h="396184">
                <a:tc>
                  <a:txBody>
                    <a:bodyPr/>
                    <a:lstStyle/>
                    <a:p>
                      <a:r>
                        <a:rPr lang="en-US" sz="2000" dirty="0" smtClean="0">
                          <a:latin typeface="Segoe UI Light" panose="020B0502040204020203" pitchFamily="34" charset="0"/>
                          <a:cs typeface="Segoe UI Light" panose="020B0502040204020203" pitchFamily="34" charset="0"/>
                        </a:rPr>
                        <a:t>8:00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8:30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Day 1 recap</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2"/>
                  </a:ext>
                </a:extLst>
              </a:tr>
              <a:tr h="396184">
                <a:tc>
                  <a:txBody>
                    <a:bodyPr/>
                    <a:lstStyle/>
                    <a:p>
                      <a:r>
                        <a:rPr lang="en-US" sz="2000" dirty="0" smtClean="0">
                          <a:latin typeface="Segoe UI Light" panose="020B0502040204020203" pitchFamily="34" charset="0"/>
                          <a:cs typeface="Segoe UI Light" panose="020B0502040204020203" pitchFamily="34" charset="0"/>
                        </a:rPr>
                        <a:t>8:30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Module 04 -  SQL on Azure IaaS</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180</a:t>
                      </a:r>
                      <a:r>
                        <a:rPr lang="en-US" sz="2000" baseline="0" dirty="0" smtClean="0">
                          <a:latin typeface="Segoe UI Light" panose="020B0502040204020203" pitchFamily="34" charset="0"/>
                          <a:cs typeface="Segoe UI Light" panose="020B0502040204020203" pitchFamily="34" charset="0"/>
                        </a:rPr>
                        <a:t>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3"/>
                  </a:ext>
                </a:extLst>
              </a:tr>
              <a:tr h="396184">
                <a:tc>
                  <a:txBody>
                    <a:bodyPr/>
                    <a:lstStyle/>
                    <a:p>
                      <a:r>
                        <a:rPr lang="en-US" sz="2000" dirty="0" smtClean="0">
                          <a:latin typeface="Segoe UI Light" panose="020B0502040204020203" pitchFamily="34" charset="0"/>
                          <a:cs typeface="Segoe UI Light" panose="020B0502040204020203" pitchFamily="34" charset="0"/>
                        </a:rPr>
                        <a:t>10:15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4"/>
                  </a:ext>
                </a:extLst>
              </a:tr>
              <a:tr h="396184">
                <a:tc>
                  <a:txBody>
                    <a:bodyPr/>
                    <a:lstStyle/>
                    <a:p>
                      <a:r>
                        <a:rPr lang="en-US" sz="2000" dirty="0" smtClean="0">
                          <a:latin typeface="Segoe UI Light" panose="020B0502040204020203" pitchFamily="34" charset="0"/>
                          <a:cs typeface="Segoe UI Light" panose="020B0502040204020203" pitchFamily="34" charset="0"/>
                        </a:rPr>
                        <a:t>10:30 am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11:30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Module 04 -  SQL on Azure IaaS</a:t>
                      </a:r>
                      <a:r>
                        <a:rPr lang="en-US" sz="2000" baseline="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5"/>
                  </a:ext>
                </a:extLst>
              </a:tr>
            </a:tbl>
          </a:graphicData>
        </a:graphic>
      </p:graphicFrame>
      <p:graphicFrame>
        <p:nvGraphicFramePr>
          <p:cNvPr id="3" name="Table 2"/>
          <p:cNvGraphicFramePr>
            <a:graphicFrameLocks noGrp="1"/>
          </p:cNvGraphicFramePr>
          <p:nvPr>
            <p:extLst/>
          </p:nvPr>
        </p:nvGraphicFramePr>
        <p:xfrm>
          <a:off x="658495" y="3412661"/>
          <a:ext cx="11015354" cy="2773582"/>
        </p:xfrm>
        <a:graphic>
          <a:graphicData uri="http://schemas.openxmlformats.org/drawingml/2006/table">
            <a:tbl>
              <a:tblPr firstRow="1" bandRow="1">
                <a:tableStyleId>{5C22544A-7EE6-4342-B048-85BDC9FD1C3A}</a:tableStyleId>
              </a:tblPr>
              <a:tblGrid>
                <a:gridCol w="1676250">
                  <a:extLst>
                    <a:ext uri="{9D8B030D-6E8A-4147-A177-3AD203B41FA5}">
                      <a16:colId xmlns:a16="http://schemas.microsoft.com/office/drawing/2014/main" xmlns="" val="20000"/>
                    </a:ext>
                  </a:extLst>
                </a:gridCol>
                <a:gridCol w="1411579">
                  <a:extLst>
                    <a:ext uri="{9D8B030D-6E8A-4147-A177-3AD203B41FA5}">
                      <a16:colId xmlns:a16="http://schemas.microsoft.com/office/drawing/2014/main" xmlns="" val="20001"/>
                    </a:ext>
                  </a:extLst>
                </a:gridCol>
                <a:gridCol w="6032819">
                  <a:extLst>
                    <a:ext uri="{9D8B030D-6E8A-4147-A177-3AD203B41FA5}">
                      <a16:colId xmlns:a16="http://schemas.microsoft.com/office/drawing/2014/main" xmlns="" val="20002"/>
                    </a:ext>
                  </a:extLst>
                </a:gridCol>
                <a:gridCol w="1894706">
                  <a:extLst>
                    <a:ext uri="{9D8B030D-6E8A-4147-A177-3AD203B41FA5}">
                      <a16:colId xmlns:a16="http://schemas.microsoft.com/office/drawing/2014/main" xmlns="" val="20003"/>
                    </a:ext>
                  </a:extLst>
                </a:gridCol>
              </a:tblGrid>
              <a:tr h="396184">
                <a:tc>
                  <a:txBody>
                    <a:bodyPr/>
                    <a:lstStyle/>
                    <a:p>
                      <a:r>
                        <a:rPr lang="en-US" sz="2000" dirty="0" smtClean="0">
                          <a:latin typeface="Segoe UI Light" panose="020B0502040204020203" pitchFamily="34" charset="0"/>
                          <a:cs typeface="Segoe UI Light" panose="020B0502040204020203" pitchFamily="34" charset="0"/>
                        </a:rPr>
                        <a:t>Day 2</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endParaRPr lang="en-US" sz="200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r>
                        <a:rPr lang="en-US" sz="2000" dirty="0" smtClean="0">
                          <a:latin typeface="Segoe UI Light" panose="020B0502040204020203" pitchFamily="34" charset="0"/>
                          <a:cs typeface="Segoe UI Light" panose="020B0502040204020203" pitchFamily="34" charset="0"/>
                        </a:rPr>
                        <a:t>Operate : Onboarding Accelerator</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extLst>
                  <a:ext uri="{0D108BD9-81ED-4DB2-BD59-A6C34878D82A}">
                    <a16:rowId xmlns:a16="http://schemas.microsoft.com/office/drawing/2014/main" xmlns="" val="10000"/>
                  </a:ext>
                </a:extLst>
              </a:tr>
              <a:tr h="396184">
                <a:tc>
                  <a:txBody>
                    <a:bodyPr/>
                    <a:lstStyle/>
                    <a:p>
                      <a:r>
                        <a:rPr lang="en-US" sz="2000" dirty="0" smtClean="0">
                          <a:latin typeface="Segoe UI Light" panose="020B0502040204020203" pitchFamily="34" charset="0"/>
                          <a:cs typeface="Segoe UI Light" panose="020B0502040204020203" pitchFamily="34" charset="0"/>
                        </a:rPr>
                        <a:t>Time From</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r>
                        <a:rPr lang="en-US" sz="2000" dirty="0" smtClean="0">
                          <a:latin typeface="Segoe UI Light" panose="020B0502040204020203" pitchFamily="34" charset="0"/>
                          <a:cs typeface="Segoe UI Light" panose="020B0502040204020203" pitchFamily="34" charset="0"/>
                        </a:rPr>
                        <a:t>Time To</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r>
                        <a:rPr lang="en-US" sz="2000" dirty="0" smtClean="0">
                          <a:latin typeface="Segoe UI Light" panose="020B0502040204020203" pitchFamily="34" charset="0"/>
                          <a:cs typeface="Segoe UI Light" panose="020B0502040204020203" pitchFamily="34" charset="0"/>
                        </a:rPr>
                        <a:t>Agenda</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r>
                        <a:rPr lang="en-US" sz="2000" dirty="0" smtClean="0">
                          <a:latin typeface="Segoe UI Light" panose="020B0502040204020203" pitchFamily="34" charset="0"/>
                          <a:cs typeface="Segoe UI Light" panose="020B0502040204020203" pitchFamily="34" charset="0"/>
                        </a:rPr>
                        <a:t>Duration</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92D050"/>
                    </a:solidFill>
                  </a:tcPr>
                </a:tc>
                <a:extLst>
                  <a:ext uri="{0D108BD9-81ED-4DB2-BD59-A6C34878D82A}">
                    <a16:rowId xmlns:a16="http://schemas.microsoft.com/office/drawing/2014/main" xmlns="" val="10001"/>
                  </a:ext>
                </a:extLst>
              </a:tr>
              <a:tr h="396184">
                <a:tc>
                  <a:txBody>
                    <a:bodyPr/>
                    <a:lstStyle/>
                    <a:p>
                      <a:r>
                        <a:rPr lang="en-US" sz="2000" dirty="0" smtClean="0">
                          <a:latin typeface="Segoe UI Light" panose="020B0502040204020203" pitchFamily="34" charset="0"/>
                          <a:cs typeface="Segoe UI Light" panose="020B0502040204020203" pitchFamily="34" charset="0"/>
                        </a:rPr>
                        <a:t>11:30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12:30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Labs 01 – Scripted </a:t>
                      </a:r>
                      <a:r>
                        <a:rPr lang="en-US" sz="2000" dirty="0" err="1" smtClean="0">
                          <a:latin typeface="Segoe UI Light" panose="020B0502040204020203" pitchFamily="34" charset="0"/>
                          <a:cs typeface="Segoe UI Light" panose="020B0502040204020203" pitchFamily="34" charset="0"/>
                        </a:rPr>
                        <a:t>Sharepoint</a:t>
                      </a:r>
                      <a:r>
                        <a:rPr lang="en-US" sz="2000" dirty="0" smtClean="0">
                          <a:latin typeface="Segoe UI Light" panose="020B0502040204020203" pitchFamily="34" charset="0"/>
                          <a:cs typeface="Segoe UI Light" panose="020B0502040204020203" pitchFamily="34" charset="0"/>
                        </a:rPr>
                        <a:t> Farm Installation</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300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2"/>
                  </a:ext>
                </a:extLst>
              </a:tr>
              <a:tr h="396184">
                <a:tc>
                  <a:txBody>
                    <a:bodyPr/>
                    <a:lstStyle/>
                    <a:p>
                      <a:r>
                        <a:rPr lang="en-US" sz="2000" dirty="0" smtClean="0">
                          <a:latin typeface="Segoe UI Light" panose="020B0502040204020203" pitchFamily="34" charset="0"/>
                          <a:cs typeface="Segoe UI Light" panose="020B0502040204020203" pitchFamily="34" charset="0"/>
                        </a:rPr>
                        <a:t>12:30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Lunch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60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3"/>
                  </a:ext>
                </a:extLst>
              </a:tr>
              <a:tr h="396184">
                <a:tc>
                  <a:txBody>
                    <a:bodyPr/>
                    <a:lstStyle/>
                    <a:p>
                      <a:r>
                        <a:rPr lang="en-US" sz="2000" dirty="0" smtClean="0">
                          <a:latin typeface="Segoe UI Light" panose="020B0502040204020203" pitchFamily="34" charset="0"/>
                          <a:cs typeface="Segoe UI Light" panose="020B0502040204020203" pitchFamily="34" charset="0"/>
                        </a:rPr>
                        <a:t>1:30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baseline="0" dirty="0" smtClean="0">
                          <a:latin typeface="Segoe UI Light" panose="020B0502040204020203" pitchFamily="34" charset="0"/>
                          <a:cs typeface="Segoe UI Light" panose="020B0502040204020203" pitchFamily="34" charset="0"/>
                        </a:rPr>
                        <a:t>3:30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Labs 01 – Scripted </a:t>
                      </a:r>
                      <a:r>
                        <a:rPr lang="en-US" sz="2000" dirty="0" err="1" smtClean="0">
                          <a:latin typeface="Segoe UI Light" panose="020B0502040204020203" pitchFamily="34" charset="0"/>
                          <a:cs typeface="Segoe UI Light" panose="020B0502040204020203" pitchFamily="34" charset="0"/>
                        </a:rPr>
                        <a:t>Sharepoint</a:t>
                      </a:r>
                      <a:r>
                        <a:rPr lang="en-US" sz="2000" dirty="0" smtClean="0">
                          <a:latin typeface="Segoe UI Light" panose="020B0502040204020203" pitchFamily="34" charset="0"/>
                          <a:cs typeface="Segoe UI Light" panose="020B0502040204020203" pitchFamily="34" charset="0"/>
                        </a:rPr>
                        <a:t> Farm Installation</a:t>
                      </a:r>
                      <a:r>
                        <a:rPr lang="en-US" sz="2000" baseline="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4"/>
                  </a:ext>
                </a:extLst>
              </a:tr>
              <a:tr h="396184">
                <a:tc>
                  <a:txBody>
                    <a:bodyPr/>
                    <a:lstStyle/>
                    <a:p>
                      <a:r>
                        <a:rPr lang="en-US" sz="2000" dirty="0" smtClean="0">
                          <a:latin typeface="Segoe UI Light" panose="020B0502040204020203" pitchFamily="34" charset="0"/>
                          <a:cs typeface="Segoe UI Light" panose="020B0502040204020203" pitchFamily="34" charset="0"/>
                        </a:rPr>
                        <a:t>3:30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3:45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5"/>
                  </a:ext>
                </a:extLst>
              </a:tr>
              <a:tr h="396184">
                <a:tc>
                  <a:txBody>
                    <a:bodyPr/>
                    <a:lstStyle/>
                    <a:p>
                      <a:r>
                        <a:rPr lang="en-US" sz="2000" dirty="0" smtClean="0">
                          <a:latin typeface="Segoe UI Light" panose="020B0502040204020203" pitchFamily="34" charset="0"/>
                          <a:cs typeface="Segoe UI Light" panose="020B0502040204020203" pitchFamily="34" charset="0"/>
                        </a:rPr>
                        <a:t>3:45</a:t>
                      </a:r>
                      <a:r>
                        <a:rPr lang="en-US" sz="2000" baseline="0" dirty="0" smtClean="0">
                          <a:latin typeface="Segoe UI Light" panose="020B0502040204020203" pitchFamily="34" charset="0"/>
                          <a:cs typeface="Segoe UI Light" panose="020B0502040204020203" pitchFamily="34" charset="0"/>
                        </a:rPr>
                        <a:t>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5:00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Labs 01 – Scripted </a:t>
                      </a:r>
                      <a:r>
                        <a:rPr lang="en-US" sz="2000" dirty="0" err="1" smtClean="0">
                          <a:latin typeface="Segoe UI Light" panose="020B0502040204020203" pitchFamily="34" charset="0"/>
                          <a:cs typeface="Segoe UI Light" panose="020B0502040204020203" pitchFamily="34" charset="0"/>
                        </a:rPr>
                        <a:t>Sharepoint</a:t>
                      </a:r>
                      <a:r>
                        <a:rPr lang="en-US" sz="2000" dirty="0" smtClean="0">
                          <a:latin typeface="Segoe UI Light" panose="020B0502040204020203" pitchFamily="34" charset="0"/>
                          <a:cs typeface="Segoe UI Light" panose="020B0502040204020203" pitchFamily="34" charset="0"/>
                        </a:rPr>
                        <a:t> Farm Installation</a:t>
                      </a:r>
                      <a:r>
                        <a:rPr lang="en-US" sz="2000" baseline="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816419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Course 15796 – Dev Test on Azure IaaS</a:t>
            </a:r>
          </a:p>
        </p:txBody>
      </p:sp>
      <p:graphicFrame>
        <p:nvGraphicFramePr>
          <p:cNvPr id="4" name="Content Placeholder 3"/>
          <p:cNvGraphicFramePr>
            <a:graphicFrameLocks noGrp="1"/>
          </p:cNvGraphicFramePr>
          <p:nvPr>
            <p:ph idx="4294967295"/>
            <p:extLst/>
          </p:nvPr>
        </p:nvGraphicFramePr>
        <p:xfrm>
          <a:off x="621252" y="1289974"/>
          <a:ext cx="10951192" cy="4175634"/>
        </p:xfrm>
        <a:graphic>
          <a:graphicData uri="http://schemas.openxmlformats.org/drawingml/2006/table">
            <a:tbl>
              <a:tblPr firstRow="1" bandRow="1">
                <a:tableStyleId>{5C22544A-7EE6-4342-B048-85BDC9FD1C3A}</a:tableStyleId>
              </a:tblPr>
              <a:tblGrid>
                <a:gridCol w="1649779">
                  <a:extLst>
                    <a:ext uri="{9D8B030D-6E8A-4147-A177-3AD203B41FA5}">
                      <a16:colId xmlns:a16="http://schemas.microsoft.com/office/drawing/2014/main" xmlns="" val="20000"/>
                    </a:ext>
                  </a:extLst>
                </a:gridCol>
                <a:gridCol w="1336530">
                  <a:extLst>
                    <a:ext uri="{9D8B030D-6E8A-4147-A177-3AD203B41FA5}">
                      <a16:colId xmlns:a16="http://schemas.microsoft.com/office/drawing/2014/main" xmlns="" val="20001"/>
                    </a:ext>
                  </a:extLst>
                </a:gridCol>
                <a:gridCol w="6532290">
                  <a:extLst>
                    <a:ext uri="{9D8B030D-6E8A-4147-A177-3AD203B41FA5}">
                      <a16:colId xmlns:a16="http://schemas.microsoft.com/office/drawing/2014/main" xmlns="" val="20002"/>
                    </a:ext>
                  </a:extLst>
                </a:gridCol>
                <a:gridCol w="1432593">
                  <a:extLst>
                    <a:ext uri="{9D8B030D-6E8A-4147-A177-3AD203B41FA5}">
                      <a16:colId xmlns:a16="http://schemas.microsoft.com/office/drawing/2014/main" xmlns="" val="20003"/>
                    </a:ext>
                  </a:extLst>
                </a:gridCol>
              </a:tblGrid>
              <a:tr h="396184">
                <a:tc>
                  <a:txBody>
                    <a:bodyPr/>
                    <a:lstStyle/>
                    <a:p>
                      <a:r>
                        <a:rPr lang="en-US" sz="2000" dirty="0" smtClean="0">
                          <a:latin typeface="Segoe UI Light" panose="020B0502040204020203" pitchFamily="34" charset="0"/>
                          <a:cs typeface="Segoe UI Light" panose="020B0502040204020203" pitchFamily="34" charset="0"/>
                        </a:rPr>
                        <a:t>Day 3</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r>
                        <a:rPr lang="en-US" sz="2000" dirty="0" smtClean="0">
                          <a:latin typeface="Segoe UI Light" panose="020B0502040204020203" pitchFamily="34" charset="0"/>
                          <a:cs typeface="Segoe UI Light" panose="020B0502040204020203" pitchFamily="34" charset="0"/>
                        </a:rPr>
                        <a:t>Operate: Onboarding</a:t>
                      </a:r>
                      <a:r>
                        <a:rPr lang="en-US" sz="2000" baseline="0" dirty="0" smtClean="0">
                          <a:latin typeface="Segoe UI Light" panose="020B0502040204020203" pitchFamily="34" charset="0"/>
                          <a:cs typeface="Segoe UI Light" panose="020B0502040204020203" pitchFamily="34" charset="0"/>
                        </a:rPr>
                        <a:t> Accelerator</a:t>
                      </a:r>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solidFill>
                      <a:srgbClr val="009900"/>
                    </a:solidFill>
                  </a:tcPr>
                </a:tc>
                <a:extLst>
                  <a:ext uri="{0D108BD9-81ED-4DB2-BD59-A6C34878D82A}">
                    <a16:rowId xmlns:a16="http://schemas.microsoft.com/office/drawing/2014/main" xmlns="" val="10000"/>
                  </a:ext>
                </a:extLst>
              </a:tr>
              <a:tr h="396184">
                <a:tc>
                  <a:txBody>
                    <a:bodyPr/>
                    <a:lstStyle/>
                    <a:p>
                      <a:r>
                        <a:rPr lang="en-US" sz="2000" b="1" dirty="0" smtClean="0">
                          <a:solidFill>
                            <a:schemeClr val="tx1"/>
                          </a:solidFill>
                          <a:latin typeface="Segoe UI Light" panose="020B0502040204020203" pitchFamily="34" charset="0"/>
                          <a:cs typeface="Segoe UI Light" panose="020B0502040204020203" pitchFamily="34" charset="0"/>
                        </a:rPr>
                        <a:t>Time From</a:t>
                      </a:r>
                      <a:endParaRPr lang="en-US" sz="2000" b="1" dirty="0">
                        <a:solidFill>
                          <a:schemeClr val="tx1"/>
                        </a:solidFill>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r>
                        <a:rPr lang="en-US" sz="2000" b="1" dirty="0" smtClean="0">
                          <a:solidFill>
                            <a:schemeClr val="tx1"/>
                          </a:solidFill>
                          <a:latin typeface="Segoe UI Light" panose="020B0502040204020203" pitchFamily="34" charset="0"/>
                          <a:cs typeface="Segoe UI Light" panose="020B0502040204020203" pitchFamily="34" charset="0"/>
                        </a:rPr>
                        <a:t>Time To</a:t>
                      </a:r>
                      <a:endParaRPr lang="en-US" sz="2000" b="1" dirty="0">
                        <a:solidFill>
                          <a:schemeClr val="tx1"/>
                        </a:solidFill>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r>
                        <a:rPr lang="en-US" sz="2000" b="1" dirty="0" smtClean="0">
                          <a:solidFill>
                            <a:schemeClr val="tx1"/>
                          </a:solidFill>
                          <a:latin typeface="Segoe UI Light" panose="020B0502040204020203" pitchFamily="34" charset="0"/>
                          <a:cs typeface="Segoe UI Light" panose="020B0502040204020203" pitchFamily="34" charset="0"/>
                        </a:rPr>
                        <a:t>Agenda</a:t>
                      </a:r>
                      <a:endParaRPr lang="en-US" sz="2000" b="1" dirty="0">
                        <a:solidFill>
                          <a:schemeClr val="tx1"/>
                        </a:solidFill>
                        <a:latin typeface="Segoe UI Light" panose="020B0502040204020203" pitchFamily="34" charset="0"/>
                        <a:cs typeface="Segoe UI Light" panose="020B0502040204020203" pitchFamily="34" charset="0"/>
                      </a:endParaRPr>
                    </a:p>
                  </a:txBody>
                  <a:tcPr marL="91427" marR="91427" marT="45713" marB="45713">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latin typeface="Segoe UI Light" panose="020B0502040204020203" pitchFamily="34" charset="0"/>
                          <a:cs typeface="Segoe UI Light" panose="020B0502040204020203" pitchFamily="34" charset="0"/>
                        </a:rPr>
                        <a:t>Duration</a:t>
                      </a:r>
                    </a:p>
                  </a:txBody>
                  <a:tcPr marL="91427" marR="91427" marT="45713" marB="45713">
                    <a:solidFill>
                      <a:srgbClr val="92D050"/>
                    </a:solidFill>
                  </a:tcPr>
                </a:tc>
                <a:extLst>
                  <a:ext uri="{0D108BD9-81ED-4DB2-BD59-A6C34878D82A}">
                    <a16:rowId xmlns:a16="http://schemas.microsoft.com/office/drawing/2014/main" xmlns="" val="10001"/>
                  </a:ext>
                </a:extLst>
              </a:tr>
              <a:tr h="396184">
                <a:tc>
                  <a:txBody>
                    <a:bodyPr/>
                    <a:lstStyle/>
                    <a:p>
                      <a:r>
                        <a:rPr lang="en-US" sz="2000" dirty="0" smtClean="0">
                          <a:latin typeface="Segoe UI Light" panose="020B0502040204020203" pitchFamily="34" charset="0"/>
                          <a:cs typeface="Segoe UI Light" panose="020B0502040204020203" pitchFamily="34" charset="0"/>
                        </a:rPr>
                        <a:t>8:00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10:30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Labs 02 – Scripted Domain Joined SQL and IIS installation</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300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2"/>
                  </a:ext>
                </a:extLst>
              </a:tr>
              <a:tr h="396184">
                <a:tc>
                  <a:txBody>
                    <a:bodyPr/>
                    <a:lstStyle/>
                    <a:p>
                      <a:r>
                        <a:rPr lang="en-US" sz="2000" dirty="0" smtClean="0">
                          <a:latin typeface="Segoe UI Light" panose="020B0502040204020203" pitchFamily="34" charset="0"/>
                          <a:cs typeface="Segoe UI Light" panose="020B0502040204020203" pitchFamily="34" charset="0"/>
                        </a:rPr>
                        <a:t>10:35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10:45 am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3"/>
                  </a:ext>
                </a:extLst>
              </a:tr>
              <a:tr h="700941">
                <a:tc>
                  <a:txBody>
                    <a:bodyPr/>
                    <a:lstStyle/>
                    <a:p>
                      <a:r>
                        <a:rPr lang="en-US" sz="2000" dirty="0" smtClean="0">
                          <a:latin typeface="Segoe UI Light" panose="020B0502040204020203" pitchFamily="34" charset="0"/>
                          <a:cs typeface="Segoe UI Light" panose="020B0502040204020203" pitchFamily="34" charset="0"/>
                        </a:rPr>
                        <a:t>10:45 am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12:30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Labs 02 – Scripted Domain Joined SQL and IIS installation (contd.)</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4"/>
                  </a:ext>
                </a:extLst>
              </a:tr>
              <a:tr h="396184">
                <a:tc>
                  <a:txBody>
                    <a:bodyPr/>
                    <a:lstStyle/>
                    <a:p>
                      <a:r>
                        <a:rPr lang="en-US" sz="2000" dirty="0" smtClean="0">
                          <a:latin typeface="Segoe UI Light" panose="020B0502040204020203" pitchFamily="34" charset="0"/>
                          <a:cs typeface="Segoe UI Light" panose="020B0502040204020203" pitchFamily="34" charset="0"/>
                        </a:rPr>
                        <a:t>12:30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1:30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Lunch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60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5"/>
                  </a:ext>
                </a:extLst>
              </a:tr>
              <a:tr h="396184">
                <a:tc>
                  <a:txBody>
                    <a:bodyPr/>
                    <a:lstStyle/>
                    <a:p>
                      <a:r>
                        <a:rPr lang="en-US" sz="2000" dirty="0" smtClean="0">
                          <a:latin typeface="Segoe UI Light" panose="020B0502040204020203" pitchFamily="34" charset="0"/>
                          <a:cs typeface="Segoe UI Light" panose="020B0502040204020203" pitchFamily="34" charset="0"/>
                        </a:rPr>
                        <a:t>1:30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baseline="0" dirty="0" smtClean="0">
                          <a:latin typeface="Segoe UI Light" panose="020B0502040204020203" pitchFamily="34" charset="0"/>
                          <a:cs typeface="Segoe UI Light" panose="020B0502040204020203" pitchFamily="34" charset="0"/>
                        </a:rPr>
                        <a:t>3:15 pm </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Labs 03 – Scripted Standalone SQL and</a:t>
                      </a:r>
                      <a:r>
                        <a:rPr lang="en-US" sz="2000" baseline="0" dirty="0" smtClean="0">
                          <a:latin typeface="Segoe UI Light" panose="020B0502040204020203" pitchFamily="34" charset="0"/>
                          <a:cs typeface="Segoe UI Light" panose="020B0502040204020203" pitchFamily="34" charset="0"/>
                        </a:rPr>
                        <a:t> IIS installation</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300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6"/>
                  </a:ext>
                </a:extLst>
              </a:tr>
              <a:tr h="396184">
                <a:tc>
                  <a:txBody>
                    <a:bodyPr/>
                    <a:lstStyle/>
                    <a:p>
                      <a:r>
                        <a:rPr lang="en-US" sz="2000" dirty="0" smtClean="0">
                          <a:latin typeface="Segoe UI Light" panose="020B0502040204020203" pitchFamily="34" charset="0"/>
                          <a:cs typeface="Segoe UI Light" panose="020B0502040204020203" pitchFamily="34" charset="0"/>
                        </a:rPr>
                        <a:t>3:15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3:30</a:t>
                      </a:r>
                      <a:r>
                        <a:rPr lang="en-US" sz="2000" baseline="0" dirty="0" smtClean="0">
                          <a:latin typeface="Segoe UI Light" panose="020B0502040204020203" pitchFamily="34" charset="0"/>
                          <a:cs typeface="Segoe UI Light" panose="020B0502040204020203" pitchFamily="34" charset="0"/>
                        </a:rPr>
                        <a:t>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Tea Break</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15 mins</a:t>
                      </a:r>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7"/>
                  </a:ext>
                </a:extLst>
              </a:tr>
              <a:tr h="700941">
                <a:tc>
                  <a:txBody>
                    <a:bodyPr/>
                    <a:lstStyle/>
                    <a:p>
                      <a:r>
                        <a:rPr lang="en-US" sz="2000" dirty="0" smtClean="0">
                          <a:latin typeface="Segoe UI Light" panose="020B0502040204020203" pitchFamily="34" charset="0"/>
                          <a:cs typeface="Segoe UI Light" panose="020B0502040204020203" pitchFamily="34" charset="0"/>
                        </a:rPr>
                        <a:t>3:30</a:t>
                      </a:r>
                      <a:r>
                        <a:rPr lang="en-US" sz="2000" baseline="0" dirty="0" smtClean="0">
                          <a:latin typeface="Segoe UI Light" panose="020B0502040204020203" pitchFamily="34" charset="0"/>
                          <a:cs typeface="Segoe UI Light" panose="020B0502040204020203" pitchFamily="34" charset="0"/>
                        </a:rPr>
                        <a:t>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r>
                        <a:rPr lang="en-US" sz="2000" dirty="0" smtClean="0">
                          <a:latin typeface="Segoe UI Light" panose="020B0502040204020203" pitchFamily="34" charset="0"/>
                          <a:cs typeface="Segoe UI Light" panose="020B0502040204020203" pitchFamily="34" charset="0"/>
                        </a:rPr>
                        <a:t>5:00 pm</a:t>
                      </a:r>
                      <a:endParaRPr lang="en-US" sz="2000" dirty="0">
                        <a:latin typeface="Segoe UI Light" panose="020B0502040204020203" pitchFamily="34" charset="0"/>
                        <a:cs typeface="Segoe UI Light" panose="020B0502040204020203" pitchFamily="34" charset="0"/>
                      </a:endParaRP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Segoe UI Light" panose="020B0502040204020203" pitchFamily="34" charset="0"/>
                          <a:cs typeface="Segoe UI Light" panose="020B0502040204020203" pitchFamily="34" charset="0"/>
                        </a:rPr>
                        <a:t>Labs 03 – Scripted Standalone SQL and</a:t>
                      </a:r>
                      <a:r>
                        <a:rPr lang="en-US" sz="2000" baseline="0" dirty="0" smtClean="0">
                          <a:latin typeface="Segoe UI Light" panose="020B0502040204020203" pitchFamily="34" charset="0"/>
                          <a:cs typeface="Segoe UI Light" panose="020B0502040204020203" pitchFamily="34" charset="0"/>
                        </a:rPr>
                        <a:t> IIS installation </a:t>
                      </a:r>
                      <a:r>
                        <a:rPr lang="en-US" sz="2000" dirty="0" smtClean="0">
                          <a:latin typeface="Segoe UI Light" panose="020B0502040204020203" pitchFamily="34" charset="0"/>
                          <a:cs typeface="Segoe UI Light" panose="020B0502040204020203" pitchFamily="34" charset="0"/>
                        </a:rPr>
                        <a:t>(contd.)</a:t>
                      </a:r>
                    </a:p>
                  </a:txBody>
                  <a:tcPr marL="91427" marR="91427" marT="45713" marB="45713"/>
                </a:tc>
                <a:tc>
                  <a:txBody>
                    <a:bodyPr/>
                    <a:lstStyle/>
                    <a:p>
                      <a:endParaRPr lang="en-US" sz="2000" dirty="0">
                        <a:latin typeface="Segoe UI Light" panose="020B0502040204020203" pitchFamily="34" charset="0"/>
                        <a:cs typeface="Segoe UI Light" panose="020B0502040204020203" pitchFamily="34" charset="0"/>
                      </a:endParaRPr>
                    </a:p>
                  </a:txBody>
                  <a:tcPr marL="91427" marR="91427" marT="45713" marB="45713"/>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545595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Everywhere – Informational Video</a:t>
            </a:r>
            <a:endParaRPr lang="en-US" dirty="0"/>
          </a:p>
        </p:txBody>
      </p:sp>
      <p:sp>
        <p:nvSpPr>
          <p:cNvPr id="3" name="Content Placeholder 2"/>
          <p:cNvSpPr>
            <a:spLocks noGrp="1"/>
          </p:cNvSpPr>
          <p:nvPr>
            <p:ph sz="quarter" idx="10"/>
          </p:nvPr>
        </p:nvSpPr>
        <p:spPr>
          <a:xfrm>
            <a:off x="269239" y="1190734"/>
            <a:ext cx="11653523" cy="1270732"/>
          </a:xfrm>
        </p:spPr>
        <p:txBody>
          <a:bodyPr/>
          <a:lstStyle/>
          <a:p>
            <a:r>
              <a:rPr lang="en-US" u="sng" dirty="0">
                <a:hlinkClick r:id="rId2"/>
              </a:rPr>
              <a:t>https://</a:t>
            </a:r>
            <a:r>
              <a:rPr lang="en-US" u="sng" dirty="0" smtClean="0">
                <a:hlinkClick r:id="rId2"/>
              </a:rPr>
              <a:t>microsoftepe.eventbuilder.com/event?eventid=p8q1q0</a:t>
            </a:r>
            <a:endParaRPr lang="en-US" dirty="0"/>
          </a:p>
        </p:txBody>
      </p:sp>
      <p:sp>
        <p:nvSpPr>
          <p:cNvPr id="4" name="Slide Number Placeholder 3"/>
          <p:cNvSpPr>
            <a:spLocks noGrp="1"/>
          </p:cNvSpPr>
          <p:nvPr>
            <p:ph type="sldNum" sz="quarter" idx="4"/>
          </p:nvPr>
        </p:nvSpPr>
        <p:spPr/>
        <p:txBody>
          <a:bodyPr/>
          <a:lstStyle/>
          <a:p>
            <a:fld id="{C69A5621-A4E1-4322-9D22-14AC39B4BE7D}" type="slidenum">
              <a:rPr lang="en-US" smtClean="0">
                <a:solidFill>
                  <a:srgbClr val="000000">
                    <a:tint val="75000"/>
                  </a:srgbClr>
                </a:solidFill>
              </a:rPr>
              <a:pPr/>
              <a:t>17</a:t>
            </a:fld>
            <a:endParaRPr lang="en-US" dirty="0">
              <a:solidFill>
                <a:srgbClr val="000000">
                  <a:tint val="75000"/>
                </a:srgbClr>
              </a:solidFill>
            </a:endParaRPr>
          </a:p>
        </p:txBody>
      </p:sp>
    </p:spTree>
    <p:extLst>
      <p:ext uri="{BB962C8B-B14F-4D97-AF65-F5344CB8AC3E}">
        <p14:creationId xmlns:p14="http://schemas.microsoft.com/office/powerpoint/2010/main" val="3801296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EDUCATE</a:t>
            </a:r>
            <a:endParaRPr lang="en-US" dirty="0"/>
          </a:p>
        </p:txBody>
      </p:sp>
      <p:sp>
        <p:nvSpPr>
          <p:cNvPr id="5" name="Slide Number Placeholder 4"/>
          <p:cNvSpPr>
            <a:spLocks noGrp="1"/>
          </p:cNvSpPr>
          <p:nvPr>
            <p:ph type="sldNum" sz="quarter" idx="4294967295"/>
          </p:nvPr>
        </p:nvSpPr>
        <p:spPr>
          <a:xfrm>
            <a:off x="11429417" y="6477778"/>
            <a:ext cx="762584" cy="379736"/>
          </a:xfrm>
        </p:spPr>
        <p:txBody>
          <a:bodyPr/>
          <a:lstStyle/>
          <a:p>
            <a:pPr defTabSz="914225"/>
            <a:fld id="{6A4C1A4A-E5E6-4CC1-B72C-A20A4EB3E2D2}" type="slidenum">
              <a:rPr lang="en-US" smtClean="0">
                <a:solidFill>
                  <a:srgbClr val="505050"/>
                </a:solidFill>
              </a:rPr>
              <a:pPr defTabSz="914225"/>
              <a:t>18</a:t>
            </a:fld>
            <a:endParaRPr lang="en-US" dirty="0">
              <a:solidFill>
                <a:srgbClr val="505050"/>
              </a:solidFill>
            </a:endParaRPr>
          </a:p>
        </p:txBody>
      </p:sp>
    </p:spTree>
    <p:extLst>
      <p:ext uri="{BB962C8B-B14F-4D97-AF65-F5344CB8AC3E}">
        <p14:creationId xmlns:p14="http://schemas.microsoft.com/office/powerpoint/2010/main" val="282808281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6949440" cy="2286000"/>
          </a:xfrm>
        </p:spPr>
        <p:txBody>
          <a:bodyPr/>
          <a:lstStyle/>
          <a:p>
            <a:r>
              <a:rPr lang="en-US" dirty="0" smtClean="0"/>
              <a:t>Microsoft Azure: Infrastructure </a:t>
            </a:r>
            <a:r>
              <a:rPr lang="en-US" dirty="0"/>
              <a:t>as a Service </a:t>
            </a:r>
            <a:r>
              <a:rPr lang="en-US" dirty="0" smtClean="0"/>
              <a:t>(IaaS)</a:t>
            </a:r>
          </a:p>
          <a:p>
            <a:endParaRPr lang="en-US" sz="2400" dirty="0"/>
          </a:p>
        </p:txBody>
      </p:sp>
    </p:spTree>
    <p:extLst>
      <p:ext uri="{BB962C8B-B14F-4D97-AF65-F5344CB8AC3E}">
        <p14:creationId xmlns:p14="http://schemas.microsoft.com/office/powerpoint/2010/main" val="131936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p:cNvSpPr txBox="1">
            <a:spLocks/>
          </p:cNvSpPr>
          <p:nvPr/>
        </p:nvSpPr>
        <p:spPr>
          <a:xfrm>
            <a:off x="181668" y="181080"/>
            <a:ext cx="12187096" cy="488797"/>
          </a:xfrm>
          <a:prstGeom prst="rect">
            <a:avLst/>
          </a:prstGeom>
        </p:spPr>
        <p:txBody>
          <a:bodyPr vert="horz" wrap="square" lIns="0" tIns="0" rIns="0" bIns="0" rtlCol="0" anchor="t">
            <a:spAutoFit/>
          </a:bodyPr>
          <a:lstStyle>
            <a:defPPr>
              <a:defRPr lang="en-US"/>
            </a:defPPr>
            <a:lvl1pPr>
              <a:lnSpc>
                <a:spcPct val="90000"/>
              </a:lnSpc>
              <a:spcBef>
                <a:spcPct val="0"/>
              </a:spcBef>
              <a:buNone/>
              <a:defRPr sz="4800" b="0" cap="none" spc="0" baseline="0">
                <a:ln w="0"/>
                <a:solidFill>
                  <a:srgbClr val="44B0FF"/>
                </a:solidFill>
                <a:effectLst>
                  <a:outerShdw blurRad="38100" dist="25400" dir="5400000" algn="ctr" rotWithShape="0">
                    <a:srgbClr val="6E747A">
                      <a:alpha val="43000"/>
                    </a:srgbClr>
                  </a:outerShdw>
                </a:effectLst>
                <a:latin typeface="+mj-lt"/>
                <a:cs typeface="Arial" charset="0"/>
              </a:defRPr>
            </a:lvl1pPr>
          </a:lstStyle>
          <a:p>
            <a:pPr defTabSz="913917">
              <a:defRPr/>
            </a:pPr>
            <a:r>
              <a:rPr lang="en-US" sz="3529" dirty="0">
                <a:solidFill>
                  <a:srgbClr val="000000"/>
                </a:solidFill>
              </a:rPr>
              <a:t>Choose one of four Fast Start options</a:t>
            </a:r>
          </a:p>
        </p:txBody>
      </p:sp>
      <p:sp>
        <p:nvSpPr>
          <p:cNvPr id="61" name="Rectangle 60"/>
          <p:cNvSpPr/>
          <p:nvPr/>
        </p:nvSpPr>
        <p:spPr>
          <a:xfrm>
            <a:off x="467445" y="730820"/>
            <a:ext cx="2772137" cy="802647"/>
          </a:xfrm>
          <a:prstGeom prst="rect">
            <a:avLst/>
          </a:prstGeom>
          <a:solidFill>
            <a:schemeClr val="bg2"/>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ctr" anchorCtr="0" forceAA="0" compatLnSpc="1">
            <a:prstTxWarp prst="textNoShape">
              <a:avLst/>
            </a:prstTxWarp>
            <a:noAutofit/>
          </a:bodyPr>
          <a:lstStyle/>
          <a:p>
            <a:pPr defTabSz="671076">
              <a:defRPr/>
            </a:pPr>
            <a:r>
              <a:rPr lang="en-US" sz="2353" kern="0" dirty="0">
                <a:solidFill>
                  <a:srgbClr val="FFFFFF"/>
                </a:solidFill>
                <a:cs typeface="Segoe UI" pitchFamily="34" charset="0"/>
              </a:rPr>
              <a:t>IaaS Foundation</a:t>
            </a:r>
          </a:p>
        </p:txBody>
      </p:sp>
      <p:sp>
        <p:nvSpPr>
          <p:cNvPr id="62" name="TextBox 61"/>
          <p:cNvSpPr txBox="1"/>
          <p:nvPr/>
        </p:nvSpPr>
        <p:spPr>
          <a:xfrm>
            <a:off x="457530" y="3536065"/>
            <a:ext cx="2782053" cy="2821195"/>
          </a:xfrm>
          <a:prstGeom prst="rect">
            <a:avLst/>
          </a:prstGeom>
          <a:solidFill>
            <a:schemeClr val="bg2"/>
          </a:solidFill>
        </p:spPr>
        <p:txBody>
          <a:bodyPr wrap="square" lIns="0" tIns="0" rIns="0" bIns="0" rtlCol="0" anchor="ctr">
            <a:noAutofit/>
          </a:bodyPr>
          <a:lstStyle>
            <a:defPPr>
              <a:defRPr lang="en-US"/>
            </a:defPPr>
            <a:lvl1pPr marR="0" lvl="0" indent="0" algn="ctr" defTabSz="914400" fontAlgn="auto">
              <a:lnSpc>
                <a:spcPct val="90000"/>
              </a:lnSpc>
              <a:spcBef>
                <a:spcPts val="0"/>
              </a:spcBef>
              <a:spcAft>
                <a:spcPts val="0"/>
              </a:spcAft>
              <a:buClrTx/>
              <a:buSzTx/>
              <a:buFontTx/>
              <a:buNone/>
              <a:tabLst/>
              <a:defRPr kumimoji="0" sz="2000" b="0" i="0" u="none" strike="noStrike" kern="0" cap="none" spc="0" normalizeH="0" baseline="0">
                <a:ln>
                  <a:noFill/>
                </a:ln>
                <a:solidFill>
                  <a:schemeClr val="bg2"/>
                </a:solidFill>
                <a:effectLst/>
                <a:uLnTx/>
                <a:uFillTx/>
                <a:latin typeface="Segoe UI"/>
              </a:defRPr>
            </a:lvl1pPr>
          </a:lstStyle>
          <a:p>
            <a:pPr marL="113605" algn="l">
              <a:defRPr/>
            </a:pPr>
            <a:r>
              <a:rPr lang="en-US" sz="1372" dirty="0">
                <a:solidFill>
                  <a:srgbClr val="FFFFFF"/>
                </a:solidFill>
              </a:rPr>
              <a:t>Extend your infrastructure</a:t>
            </a:r>
          </a:p>
          <a:p>
            <a:pPr marL="113605" algn="l">
              <a:defRPr/>
            </a:pPr>
            <a:endParaRPr lang="en-US" sz="1029" dirty="0">
              <a:solidFill>
                <a:srgbClr val="FFFFFF"/>
              </a:solidFill>
            </a:endParaRPr>
          </a:p>
          <a:p>
            <a:pPr marL="113604" algn="l">
              <a:spcAft>
                <a:spcPts val="588"/>
              </a:spcAft>
              <a:defRPr/>
            </a:pPr>
            <a:r>
              <a:rPr lang="en-US" sz="1029" dirty="0">
                <a:solidFill>
                  <a:srgbClr val="FFFFFF"/>
                </a:solidFill>
              </a:rPr>
              <a:t>Provides education and guidance on extending or expanding on-premises data centers by helping you:</a:t>
            </a:r>
          </a:p>
          <a:p>
            <a:pPr marL="342370" indent="-228766" algn="l" defTabSz="913950">
              <a:spcAft>
                <a:spcPts val="588"/>
              </a:spcAft>
              <a:buFont typeface="Arial" panose="020B0604020202020204" pitchFamily="34" charset="0"/>
              <a:buChar char="•"/>
            </a:pPr>
            <a:r>
              <a:rPr lang="en-US" sz="1029" dirty="0">
                <a:solidFill>
                  <a:srgbClr val="FFFFFF"/>
                </a:solidFill>
              </a:rPr>
              <a:t>Understand how to leverage  Infrastructure as a service capabilities and optimize workload hosting in the cloud</a:t>
            </a:r>
          </a:p>
          <a:p>
            <a:pPr marL="342370" indent="-228766" algn="l" defTabSz="913950">
              <a:spcAft>
                <a:spcPts val="588"/>
              </a:spcAft>
              <a:buFont typeface="Arial" panose="020B0604020202020204" pitchFamily="34" charset="0"/>
              <a:buChar char="•"/>
            </a:pPr>
            <a:r>
              <a:rPr lang="en-US" sz="1029" dirty="0">
                <a:solidFill>
                  <a:srgbClr val="FFFFFF"/>
                </a:solidFill>
              </a:rPr>
              <a:t>Identify, plan, and build a functioning environment in the cloud leveraging Azure networking, storage and VM hosting capabilities of Azure</a:t>
            </a:r>
          </a:p>
          <a:p>
            <a:pPr marL="342370" indent="-228766" algn="l" defTabSz="913950">
              <a:spcAft>
                <a:spcPts val="588"/>
              </a:spcAft>
              <a:buFont typeface="Arial" panose="020B0604020202020204" pitchFamily="34" charset="0"/>
              <a:buChar char="•"/>
            </a:pPr>
            <a:r>
              <a:rPr lang="en-US" sz="1029" dirty="0">
                <a:solidFill>
                  <a:srgbClr val="FFFFFF"/>
                </a:solidFill>
              </a:rPr>
              <a:t>Plan Active Directory integration and/or federation to enable hybrid workloads </a:t>
            </a:r>
          </a:p>
          <a:p>
            <a:pPr algn="l">
              <a:defRPr/>
            </a:pPr>
            <a:r>
              <a:rPr lang="en-US" sz="1029" dirty="0">
                <a:solidFill>
                  <a:srgbClr val="FFFFFF"/>
                </a:solidFill>
              </a:rPr>
              <a:t> </a:t>
            </a:r>
          </a:p>
        </p:txBody>
      </p:sp>
      <p:grpSp>
        <p:nvGrpSpPr>
          <p:cNvPr id="6" name="Group 5"/>
          <p:cNvGrpSpPr/>
          <p:nvPr/>
        </p:nvGrpSpPr>
        <p:grpSpPr>
          <a:xfrm>
            <a:off x="467445" y="1540584"/>
            <a:ext cx="2772615" cy="1812760"/>
            <a:chOff x="332398" y="1948311"/>
            <a:chExt cx="2830457" cy="1849110"/>
          </a:xfrm>
        </p:grpSpPr>
        <p:sp>
          <p:nvSpPr>
            <p:cNvPr id="63" name="Rectangle 62"/>
            <p:cNvSpPr/>
            <p:nvPr/>
          </p:nvSpPr>
          <p:spPr>
            <a:xfrm>
              <a:off x="332398" y="1948311"/>
              <a:ext cx="2830457" cy="1849110"/>
            </a:xfrm>
            <a:prstGeom prst="rect">
              <a:avLst/>
            </a:prstGeom>
            <a:solidFill>
              <a:schemeClr val="tx1">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b" anchorCtr="0" forceAA="0" compatLnSpc="1">
              <a:prstTxWarp prst="textNoShape">
                <a:avLst/>
              </a:prstTxWarp>
              <a:noAutofit/>
            </a:bodyPr>
            <a:lstStyle/>
            <a:p>
              <a:pPr defTabSz="671076">
                <a:defRPr/>
              </a:pPr>
              <a:endParaRPr lang="en-US" sz="1371" kern="0" spc="-49" dirty="0">
                <a:solidFill>
                  <a:srgbClr val="FFFFFF"/>
                </a:solidFill>
                <a:ea typeface="Segoe UI" pitchFamily="34" charset="0"/>
                <a:cs typeface="Segoe UI" pitchFamily="34" charset="0"/>
              </a:endParaRPr>
            </a:p>
          </p:txBody>
        </p:sp>
        <p:sp>
          <p:nvSpPr>
            <p:cNvPr id="64" name="Rectangle 63"/>
            <p:cNvSpPr/>
            <p:nvPr/>
          </p:nvSpPr>
          <p:spPr>
            <a:xfrm>
              <a:off x="1253943" y="2581060"/>
              <a:ext cx="1217829" cy="79569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17">
                <a:defRPr/>
              </a:pPr>
              <a:r>
                <a:rPr lang="en-US" sz="5879" dirty="0">
                  <a:solidFill>
                    <a:srgbClr val="FFFFFF"/>
                  </a:solidFill>
                </a:rPr>
                <a:t>G</a:t>
              </a:r>
            </a:p>
          </p:txBody>
        </p:sp>
        <p:grpSp>
          <p:nvGrpSpPr>
            <p:cNvPr id="66" name="Group 1"/>
            <p:cNvGrpSpPr/>
            <p:nvPr/>
          </p:nvGrpSpPr>
          <p:grpSpPr>
            <a:xfrm>
              <a:off x="624716" y="2203462"/>
              <a:ext cx="2447777" cy="1206953"/>
              <a:chOff x="5088937" y="1891324"/>
              <a:chExt cx="6570762" cy="3618278"/>
            </a:xfrm>
          </p:grpSpPr>
          <p:sp>
            <p:nvSpPr>
              <p:cNvPr id="67" name="Freeform 128"/>
              <p:cNvSpPr>
                <a:spLocks noChangeAspect="1"/>
              </p:cNvSpPr>
              <p:nvPr/>
            </p:nvSpPr>
            <p:spPr bwMode="black">
              <a:xfrm>
                <a:off x="5088937"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solidFill>
                  <a:schemeClr val="tx2">
                    <a:lumMod val="75000"/>
                  </a:schemeClr>
                </a:solidFill>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grpSp>
            <p:nvGrpSpPr>
              <p:cNvPr id="68" name="Group 3"/>
              <p:cNvGrpSpPr/>
              <p:nvPr/>
            </p:nvGrpSpPr>
            <p:grpSpPr>
              <a:xfrm>
                <a:off x="6755015" y="2920528"/>
                <a:ext cx="4725267" cy="2415581"/>
                <a:chOff x="6745490" y="2920528"/>
                <a:chExt cx="4725267" cy="2415581"/>
              </a:xfrm>
            </p:grpSpPr>
            <p:sp>
              <p:nvSpPr>
                <p:cNvPr id="92"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1077" spc="-49" dirty="0">
                    <a:gradFill>
                      <a:gsLst>
                        <a:gs pos="36283">
                          <a:srgbClr val="FFFFFF"/>
                        </a:gs>
                        <a:gs pos="28000">
                          <a:srgbClr val="FFFFFF"/>
                        </a:gs>
                      </a:gsLst>
                      <a:lin ang="5400000" scaled="0"/>
                    </a:gradFill>
                  </a:endParaRPr>
                </a:p>
              </p:txBody>
            </p:sp>
            <p:sp>
              <p:nvSpPr>
                <p:cNvPr id="93" name="TextBox 28"/>
                <p:cNvSpPr txBox="1"/>
                <p:nvPr/>
              </p:nvSpPr>
              <p:spPr>
                <a:xfrm>
                  <a:off x="7667190" y="4962580"/>
                  <a:ext cx="1870760" cy="373529"/>
                </a:xfrm>
                <a:prstGeom prst="rect">
                  <a:avLst/>
                </a:prstGeom>
                <a:noFill/>
                <a:ln>
                  <a:solidFill>
                    <a:schemeClr val="tx2">
                      <a:lumMod val="75000"/>
                    </a:schemeClr>
                  </a:solidFill>
                </a:ln>
              </p:spPr>
              <p:txBody>
                <a:bodyPr wrap="square" lIns="0" tIns="0" rIns="0" bIns="0" rtlCol="0">
                  <a:spAutoFit/>
                </a:bodyPr>
                <a:lstStyle/>
                <a:p>
                  <a:pPr algn="ctr" defTabSz="913917">
                    <a:lnSpc>
                      <a:spcPct val="90000"/>
                    </a:lnSpc>
                    <a:defRPr/>
                  </a:pPr>
                  <a:r>
                    <a:rPr lang="en-US" sz="882" spc="-49" dirty="0">
                      <a:solidFill>
                        <a:srgbClr val="000000">
                          <a:lumMod val="65000"/>
                          <a:lumOff val="35000"/>
                        </a:srgbClr>
                      </a:solidFill>
                    </a:rPr>
                    <a:t>Virtual Network</a:t>
                  </a:r>
                </a:p>
              </p:txBody>
            </p:sp>
          </p:grpSp>
          <p:grpSp>
            <p:nvGrpSpPr>
              <p:cNvPr id="69" name="Group 4"/>
              <p:cNvGrpSpPr/>
              <p:nvPr/>
            </p:nvGrpSpPr>
            <p:grpSpPr>
              <a:xfrm>
                <a:off x="6857186" y="2957727"/>
                <a:ext cx="3506756" cy="1957839"/>
                <a:chOff x="6847661" y="2957727"/>
                <a:chExt cx="3506756" cy="1957839"/>
              </a:xfrm>
            </p:grpSpPr>
            <p:sp>
              <p:nvSpPr>
                <p:cNvPr id="86" name="Rounded Rectangle 21"/>
                <p:cNvSpPr/>
                <p:nvPr/>
              </p:nvSpPr>
              <p:spPr bwMode="auto">
                <a:xfrm>
                  <a:off x="6881039" y="3236192"/>
                  <a:ext cx="1095270" cy="1679374"/>
                </a:xfrm>
                <a:prstGeom prst="roundRect">
                  <a:avLst>
                    <a:gd name="adj" fmla="val 11101"/>
                  </a:avLst>
                </a:prstGeom>
                <a:solidFill>
                  <a:schemeClr val="tx1"/>
                </a:solidFill>
                <a:ln>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650" fontAlgn="base">
                    <a:lnSpc>
                      <a:spcPct val="90000"/>
                    </a:lnSpc>
                    <a:spcBef>
                      <a:spcPct val="0"/>
                    </a:spcBef>
                    <a:spcAft>
                      <a:spcPct val="0"/>
                    </a:spcAft>
                    <a:defRPr/>
                  </a:pPr>
                  <a:endParaRPr lang="en-US" sz="1028" spc="-49" dirty="0">
                    <a:gradFill>
                      <a:gsLst>
                        <a:gs pos="1250">
                          <a:srgbClr val="000000"/>
                        </a:gs>
                        <a:gs pos="10417">
                          <a:srgbClr val="000000"/>
                        </a:gs>
                      </a:gsLst>
                      <a:lin ang="5400000" scaled="0"/>
                    </a:gradFill>
                  </a:endParaRPr>
                </a:p>
              </p:txBody>
            </p:sp>
            <p:sp>
              <p:nvSpPr>
                <p:cNvPr id="87" name="Rounded Rectangle 22"/>
                <p:cNvSpPr/>
                <p:nvPr/>
              </p:nvSpPr>
              <p:spPr bwMode="auto">
                <a:xfrm>
                  <a:off x="9225771" y="3236192"/>
                  <a:ext cx="1095270" cy="1679374"/>
                </a:xfrm>
                <a:prstGeom prst="roundRect">
                  <a:avLst>
                    <a:gd name="adj" fmla="val 11101"/>
                  </a:avLst>
                </a:prstGeom>
                <a:solidFill>
                  <a:schemeClr val="tx1"/>
                </a:solidFill>
                <a:ln>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650" fontAlgn="base">
                    <a:lnSpc>
                      <a:spcPct val="90000"/>
                    </a:lnSpc>
                    <a:spcBef>
                      <a:spcPct val="0"/>
                    </a:spcBef>
                    <a:spcAft>
                      <a:spcPct val="0"/>
                    </a:spcAft>
                    <a:defRPr/>
                  </a:pPr>
                  <a:endParaRPr lang="en-US" sz="1028" spc="-49" dirty="0">
                    <a:gradFill>
                      <a:gsLst>
                        <a:gs pos="1250">
                          <a:srgbClr val="000000"/>
                        </a:gs>
                        <a:gs pos="10417">
                          <a:srgbClr val="000000"/>
                        </a:gs>
                      </a:gsLst>
                      <a:lin ang="5400000" scaled="0"/>
                    </a:gradFill>
                  </a:endParaRPr>
                </a:p>
              </p:txBody>
            </p:sp>
            <p:sp>
              <p:nvSpPr>
                <p:cNvPr id="88" name="Rounded Rectangle 23"/>
                <p:cNvSpPr/>
                <p:nvPr/>
              </p:nvSpPr>
              <p:spPr bwMode="auto">
                <a:xfrm>
                  <a:off x="8053405" y="3236192"/>
                  <a:ext cx="1095270" cy="1679374"/>
                </a:xfrm>
                <a:prstGeom prst="roundRect">
                  <a:avLst>
                    <a:gd name="adj" fmla="val 11101"/>
                  </a:avLst>
                </a:prstGeom>
                <a:solidFill>
                  <a:schemeClr val="tx1"/>
                </a:solidFill>
                <a:ln>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650" fontAlgn="base">
                    <a:lnSpc>
                      <a:spcPct val="90000"/>
                    </a:lnSpc>
                    <a:spcBef>
                      <a:spcPct val="0"/>
                    </a:spcBef>
                    <a:spcAft>
                      <a:spcPct val="0"/>
                    </a:spcAft>
                    <a:defRPr/>
                  </a:pPr>
                  <a:endParaRPr lang="en-US" sz="1028" spc="-49" dirty="0">
                    <a:gradFill>
                      <a:gsLst>
                        <a:gs pos="1250">
                          <a:srgbClr val="000000"/>
                        </a:gs>
                        <a:gs pos="10417">
                          <a:srgbClr val="000000"/>
                        </a:gs>
                      </a:gsLst>
                      <a:lin ang="5400000" scaled="0"/>
                    </a:gradFill>
                  </a:endParaRPr>
                </a:p>
              </p:txBody>
            </p:sp>
            <p:sp>
              <p:nvSpPr>
                <p:cNvPr id="89" name="TextBox 24"/>
                <p:cNvSpPr txBox="1"/>
                <p:nvPr/>
              </p:nvSpPr>
              <p:spPr>
                <a:xfrm>
                  <a:off x="6847661" y="2957727"/>
                  <a:ext cx="1162026" cy="664312"/>
                </a:xfrm>
                <a:prstGeom prst="rect">
                  <a:avLst/>
                </a:prstGeom>
                <a:noFill/>
                <a:ln>
                  <a:solidFill>
                    <a:schemeClr val="tx2">
                      <a:lumMod val="75000"/>
                    </a:schemeClr>
                  </a:solidFill>
                </a:ln>
              </p:spPr>
              <p:txBody>
                <a:bodyPr wrap="square" lIns="0" tIns="0" rIns="0" bIns="0" rtlCol="0">
                  <a:spAutoFit/>
                </a:bodyPr>
                <a:lstStyle/>
                <a:p>
                  <a:pPr algn="ctr" defTabSz="913917">
                    <a:lnSpc>
                      <a:spcPct val="90000"/>
                    </a:lnSpc>
                    <a:defRPr/>
                  </a:pPr>
                  <a:r>
                    <a:rPr lang="en-US" sz="784" spc="-49" dirty="0">
                      <a:solidFill>
                        <a:srgbClr val="000000">
                          <a:lumMod val="65000"/>
                          <a:lumOff val="35000"/>
                        </a:srgbClr>
                      </a:solidFill>
                    </a:rPr>
                    <a:t>&lt;subnet 1&gt;</a:t>
                  </a:r>
                </a:p>
              </p:txBody>
            </p:sp>
            <p:sp>
              <p:nvSpPr>
                <p:cNvPr id="90" name="TextBox 25"/>
                <p:cNvSpPr txBox="1"/>
                <p:nvPr/>
              </p:nvSpPr>
              <p:spPr>
                <a:xfrm>
                  <a:off x="8020029" y="2957727"/>
                  <a:ext cx="1162026" cy="664312"/>
                </a:xfrm>
                <a:prstGeom prst="rect">
                  <a:avLst/>
                </a:prstGeom>
                <a:noFill/>
                <a:ln>
                  <a:solidFill>
                    <a:schemeClr val="tx2">
                      <a:lumMod val="75000"/>
                    </a:schemeClr>
                  </a:solidFill>
                </a:ln>
              </p:spPr>
              <p:txBody>
                <a:bodyPr wrap="square" lIns="0" tIns="0" rIns="0" bIns="0" rtlCol="0">
                  <a:spAutoFit/>
                </a:bodyPr>
                <a:lstStyle/>
                <a:p>
                  <a:pPr algn="ctr" defTabSz="913917">
                    <a:lnSpc>
                      <a:spcPct val="90000"/>
                    </a:lnSpc>
                    <a:defRPr/>
                  </a:pPr>
                  <a:r>
                    <a:rPr lang="en-US" sz="784" spc="-49" dirty="0">
                      <a:solidFill>
                        <a:srgbClr val="000000">
                          <a:lumMod val="65000"/>
                          <a:lumOff val="35000"/>
                        </a:srgbClr>
                      </a:solidFill>
                    </a:rPr>
                    <a:t>&lt;subnet 2&gt;</a:t>
                  </a:r>
                </a:p>
              </p:txBody>
            </p:sp>
            <p:sp>
              <p:nvSpPr>
                <p:cNvPr id="91" name="TextBox 26"/>
                <p:cNvSpPr txBox="1"/>
                <p:nvPr/>
              </p:nvSpPr>
              <p:spPr>
                <a:xfrm>
                  <a:off x="9192391" y="2957727"/>
                  <a:ext cx="1162026" cy="664312"/>
                </a:xfrm>
                <a:prstGeom prst="rect">
                  <a:avLst/>
                </a:prstGeom>
                <a:noFill/>
                <a:ln>
                  <a:solidFill>
                    <a:schemeClr val="tx2">
                      <a:lumMod val="75000"/>
                    </a:schemeClr>
                  </a:solidFill>
                </a:ln>
              </p:spPr>
              <p:txBody>
                <a:bodyPr wrap="square" lIns="0" tIns="0" rIns="0" bIns="0" rtlCol="0">
                  <a:spAutoFit/>
                </a:bodyPr>
                <a:lstStyle/>
                <a:p>
                  <a:pPr algn="ctr" defTabSz="913917">
                    <a:lnSpc>
                      <a:spcPct val="90000"/>
                    </a:lnSpc>
                    <a:defRPr/>
                  </a:pPr>
                  <a:r>
                    <a:rPr lang="en-US" sz="784" spc="-49" dirty="0">
                      <a:solidFill>
                        <a:srgbClr val="000000">
                          <a:lumMod val="65000"/>
                          <a:lumOff val="35000"/>
                        </a:srgbClr>
                      </a:solidFill>
                    </a:rPr>
                    <a:t>&lt;subnet 3&gt;</a:t>
                  </a:r>
                </a:p>
              </p:txBody>
            </p:sp>
          </p:grpSp>
          <p:grpSp>
            <p:nvGrpSpPr>
              <p:cNvPr id="70" name="Group 5"/>
              <p:cNvGrpSpPr/>
              <p:nvPr/>
            </p:nvGrpSpPr>
            <p:grpSpPr>
              <a:xfrm>
                <a:off x="6967307" y="3350779"/>
                <a:ext cx="941784" cy="1450200"/>
                <a:chOff x="4910287" y="3352799"/>
                <a:chExt cx="941784" cy="1450200"/>
              </a:xfrm>
            </p:grpSpPr>
            <p:sp>
              <p:nvSpPr>
                <p:cNvPr id="83"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84"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85"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grpSp>
          <p:grpSp>
            <p:nvGrpSpPr>
              <p:cNvPr id="71" name="Group 6"/>
              <p:cNvGrpSpPr/>
              <p:nvPr/>
            </p:nvGrpSpPr>
            <p:grpSpPr>
              <a:xfrm>
                <a:off x="9312039" y="3350779"/>
                <a:ext cx="941784" cy="1450200"/>
                <a:chOff x="7255725" y="3352799"/>
                <a:chExt cx="941784" cy="1450200"/>
              </a:xfrm>
            </p:grpSpPr>
            <p:sp>
              <p:nvSpPr>
                <p:cNvPr id="80"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81"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82"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grpSp>
          <p:grpSp>
            <p:nvGrpSpPr>
              <p:cNvPr id="72" name="Group 7"/>
              <p:cNvGrpSpPr/>
              <p:nvPr/>
            </p:nvGrpSpPr>
            <p:grpSpPr>
              <a:xfrm>
                <a:off x="8139673" y="3350779"/>
                <a:ext cx="941784" cy="1450200"/>
                <a:chOff x="6083006" y="3352799"/>
                <a:chExt cx="941784" cy="1450200"/>
              </a:xfrm>
            </p:grpSpPr>
            <p:sp>
              <p:nvSpPr>
                <p:cNvPr id="77"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78"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sp>
              <p:nvSpPr>
                <p:cNvPr id="79"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solidFill>
                <a:ln w="9525">
                  <a:solidFill>
                    <a:srgbClr val="000000"/>
                  </a:solidFill>
                  <a:round/>
                  <a:headEnd/>
                  <a:tailEnd/>
                </a:ln>
                <a:extLst/>
              </p:spPr>
              <p:txBody>
                <a:bodyPr vert="horz" wrap="square" lIns="89606" tIns="44803" rIns="89606" bIns="44803" numCol="1" anchor="t" anchorCtr="0" compatLnSpc="1">
                  <a:prstTxWarp prst="textNoShape">
                    <a:avLst/>
                  </a:prstTxWarp>
                </a:bodyPr>
                <a:lstStyle/>
                <a:p>
                  <a:pPr defTabSz="913917">
                    <a:defRPr/>
                  </a:pPr>
                  <a:endParaRPr lang="en-US" sz="980" dirty="0">
                    <a:solidFill>
                      <a:srgbClr val="FFFFFF"/>
                    </a:solidFill>
                  </a:endParaRPr>
                </a:p>
              </p:txBody>
            </p:sp>
          </p:grpSp>
          <p:grpSp>
            <p:nvGrpSpPr>
              <p:cNvPr id="73" name="Group 8"/>
              <p:cNvGrpSpPr/>
              <p:nvPr/>
            </p:nvGrpSpPr>
            <p:grpSpPr>
              <a:xfrm>
                <a:off x="10179589" y="3610272"/>
                <a:ext cx="1397226" cy="666329"/>
                <a:chOff x="10170064" y="3610272"/>
                <a:chExt cx="1397226" cy="666329"/>
              </a:xfrm>
            </p:grpSpPr>
            <p:sp>
              <p:nvSpPr>
                <p:cNvPr id="74" name="TextBox 9"/>
                <p:cNvSpPr txBox="1"/>
                <p:nvPr/>
              </p:nvSpPr>
              <p:spPr>
                <a:xfrm>
                  <a:off x="10170064" y="3610272"/>
                  <a:ext cx="1397226" cy="290391"/>
                </a:xfrm>
                <a:prstGeom prst="rect">
                  <a:avLst/>
                </a:prstGeom>
                <a:noFill/>
                <a:ln>
                  <a:solidFill>
                    <a:schemeClr val="tx2">
                      <a:lumMod val="75000"/>
                    </a:schemeClr>
                  </a:solidFill>
                </a:ln>
              </p:spPr>
              <p:txBody>
                <a:bodyPr wrap="square" lIns="0" tIns="0" rIns="0" bIns="0" rtlCol="0">
                  <a:spAutoFit/>
                </a:bodyPr>
                <a:lstStyle/>
                <a:p>
                  <a:pPr algn="ctr" defTabSz="913917">
                    <a:lnSpc>
                      <a:spcPct val="90000"/>
                    </a:lnSpc>
                    <a:defRPr/>
                  </a:pPr>
                  <a:r>
                    <a:rPr lang="en-US" sz="686" spc="-49" dirty="0">
                      <a:solidFill>
                        <a:srgbClr val="000000">
                          <a:lumMod val="65000"/>
                          <a:lumOff val="35000"/>
                        </a:srgbClr>
                      </a:solidFill>
                    </a:rPr>
                    <a:t>DNS Server</a:t>
                  </a:r>
                </a:p>
              </p:txBody>
            </p:sp>
            <p:sp>
              <p:nvSpPr>
                <p:cNvPr id="75" name="Rounded Rectangle 10"/>
                <p:cNvSpPr/>
                <p:nvPr/>
              </p:nvSpPr>
              <p:spPr bwMode="auto">
                <a:xfrm>
                  <a:off x="10395800" y="3875157"/>
                  <a:ext cx="941784" cy="401444"/>
                </a:xfrm>
                <a:prstGeom prst="roundRect">
                  <a:avLst>
                    <a:gd name="adj" fmla="val 35082"/>
                  </a:avLst>
                </a:prstGeom>
                <a:solidFill>
                  <a:schemeClr val="bg1"/>
                </a:solidFill>
                <a:ln>
                  <a:solidFill>
                    <a:schemeClr val="tx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650" fontAlgn="base">
                    <a:lnSpc>
                      <a:spcPct val="90000"/>
                    </a:lnSpc>
                    <a:spcBef>
                      <a:spcPct val="0"/>
                    </a:spcBef>
                    <a:spcAft>
                      <a:spcPct val="0"/>
                    </a:spcAft>
                    <a:defRPr/>
                  </a:pPr>
                  <a:endParaRPr lang="en-US" sz="1028" spc="-49" dirty="0">
                    <a:gradFill>
                      <a:gsLst>
                        <a:gs pos="1250">
                          <a:srgbClr val="000000"/>
                        </a:gs>
                        <a:gs pos="10417">
                          <a:srgbClr val="000000"/>
                        </a:gs>
                      </a:gsLst>
                      <a:lin ang="5400000" scaled="0"/>
                    </a:gradFill>
                  </a:endParaRPr>
                </a:p>
              </p:txBody>
            </p:sp>
            <p:sp>
              <p:nvSpPr>
                <p:cNvPr id="76"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solidFill>
                    <a:schemeClr val="tx2">
                      <a:lumMod val="75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650" fontAlgn="base">
                    <a:lnSpc>
                      <a:spcPct val="90000"/>
                    </a:lnSpc>
                    <a:spcBef>
                      <a:spcPct val="0"/>
                    </a:spcBef>
                    <a:spcAft>
                      <a:spcPct val="0"/>
                    </a:spcAft>
                    <a:defRPr/>
                  </a:pPr>
                  <a:endParaRPr lang="en-US" sz="1028" spc="-49" dirty="0">
                    <a:gradFill>
                      <a:gsLst>
                        <a:gs pos="1250">
                          <a:srgbClr val="000000"/>
                        </a:gs>
                        <a:gs pos="10417">
                          <a:srgbClr val="000000"/>
                        </a:gs>
                      </a:gsLst>
                      <a:lin ang="5400000" scaled="0"/>
                    </a:gradFill>
                  </a:endParaRPr>
                </a:p>
              </p:txBody>
            </p:sp>
          </p:grpSp>
        </p:grpSp>
      </p:grpSp>
      <p:sp>
        <p:nvSpPr>
          <p:cNvPr id="53" name="Rectangle 52"/>
          <p:cNvSpPr/>
          <p:nvPr/>
        </p:nvSpPr>
        <p:spPr>
          <a:xfrm>
            <a:off x="3384868" y="736736"/>
            <a:ext cx="2819215" cy="782426"/>
          </a:xfrm>
          <a:prstGeom prst="rect">
            <a:avLst/>
          </a:prstGeom>
          <a:solidFill>
            <a:schemeClr val="bg2">
              <a:lumMod val="75000"/>
            </a:schemeClr>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ctr" anchorCtr="0" forceAA="0" compatLnSpc="1">
            <a:prstTxWarp prst="textNoShape">
              <a:avLst/>
            </a:prstTxWarp>
            <a:noAutofit/>
          </a:bodyPr>
          <a:lstStyle/>
          <a:p>
            <a:pPr defTabSz="671076">
              <a:defRPr/>
            </a:pPr>
            <a:r>
              <a:rPr lang="en-US" sz="2353" kern="0" dirty="0">
                <a:solidFill>
                  <a:srgbClr val="FFFFFF"/>
                </a:solidFill>
                <a:cs typeface="Segoe UI" pitchFamily="34" charset="0"/>
              </a:rPr>
              <a:t>SharePoint on IaaS</a:t>
            </a:r>
          </a:p>
        </p:txBody>
      </p:sp>
      <p:grpSp>
        <p:nvGrpSpPr>
          <p:cNvPr id="5" name="Group 4"/>
          <p:cNvGrpSpPr/>
          <p:nvPr/>
        </p:nvGrpSpPr>
        <p:grpSpPr>
          <a:xfrm>
            <a:off x="3240160" y="1512846"/>
            <a:ext cx="2966212" cy="1851470"/>
            <a:chOff x="3207514" y="1918428"/>
            <a:chExt cx="3025691" cy="1878994"/>
          </a:xfrm>
        </p:grpSpPr>
        <p:sp>
          <p:nvSpPr>
            <p:cNvPr id="55" name="Rectangle 54"/>
            <p:cNvSpPr/>
            <p:nvPr/>
          </p:nvSpPr>
          <p:spPr>
            <a:xfrm>
              <a:off x="3355124" y="1918428"/>
              <a:ext cx="2878081" cy="1877856"/>
            </a:xfrm>
            <a:prstGeom prst="rect">
              <a:avLst/>
            </a:prstGeom>
            <a:solidFill>
              <a:schemeClr val="tx1"/>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b" anchorCtr="0" forceAA="0" compatLnSpc="1">
              <a:prstTxWarp prst="textNoShape">
                <a:avLst/>
              </a:prstTxWarp>
              <a:noAutofit/>
            </a:bodyPr>
            <a:lstStyle/>
            <a:p>
              <a:pPr defTabSz="671076">
                <a:defRPr/>
              </a:pPr>
              <a:endParaRPr lang="en-US" sz="1371" kern="0" spc="-49" dirty="0">
                <a:solidFill>
                  <a:srgbClr val="FFFFFF"/>
                </a:solidFill>
                <a:ea typeface="Segoe UI" pitchFamily="34" charset="0"/>
                <a:cs typeface="Segoe UI" pitchFamily="34" charset="0"/>
              </a:endParaRPr>
            </a:p>
          </p:txBody>
        </p:sp>
        <p:grpSp>
          <p:nvGrpSpPr>
            <p:cNvPr id="56" name="Group 55"/>
            <p:cNvGrpSpPr/>
            <p:nvPr/>
          </p:nvGrpSpPr>
          <p:grpSpPr>
            <a:xfrm>
              <a:off x="3391273" y="1975878"/>
              <a:ext cx="2361597" cy="1035976"/>
              <a:chOff x="8986425" y="1765855"/>
              <a:chExt cx="3225924" cy="1927576"/>
            </a:xfrm>
          </p:grpSpPr>
          <p:sp>
            <p:nvSpPr>
              <p:cNvPr id="132" name="Clpoud Icon"/>
              <p:cNvSpPr>
                <a:spLocks noChangeAspect="1"/>
              </p:cNvSpPr>
              <p:nvPr/>
            </p:nvSpPr>
            <p:spPr bwMode="black">
              <a:xfrm>
                <a:off x="8986425" y="1765855"/>
                <a:ext cx="3225924" cy="19275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20000"/>
                  <a:lumOff val="80000"/>
                </a:schemeClr>
              </a:solidFill>
              <a:ln w="25400">
                <a:noFill/>
              </a:ln>
              <a:extLst/>
            </p:spPr>
            <p:txBody>
              <a:bodyPr vert="horz" wrap="square" lIns="91427" tIns="182854" rIns="457135" bIns="45713" numCol="1" anchor="t" anchorCtr="0" compatLnSpc="1">
                <a:prstTxWarp prst="textNoShape">
                  <a:avLst/>
                </a:prstTxWarp>
              </a:bodyPr>
              <a:lstStyle/>
              <a:p>
                <a:pPr algn="ctr" defTabSz="931624"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133" name="Freeform 24"/>
              <p:cNvSpPr>
                <a:spLocks noEditPoints="1"/>
              </p:cNvSpPr>
              <p:nvPr/>
            </p:nvSpPr>
            <p:spPr bwMode="black">
              <a:xfrm>
                <a:off x="103819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pPr defTabSz="931624"/>
                <a:endParaRPr lang="en-US" dirty="0">
                  <a:solidFill>
                    <a:srgbClr val="505050"/>
                  </a:solidFill>
                </a:endParaRPr>
              </a:p>
            </p:txBody>
          </p:sp>
          <p:sp>
            <p:nvSpPr>
              <p:cNvPr id="134" name="Freeform 24"/>
              <p:cNvSpPr>
                <a:spLocks noEditPoints="1"/>
              </p:cNvSpPr>
              <p:nvPr/>
            </p:nvSpPr>
            <p:spPr bwMode="black">
              <a:xfrm>
                <a:off x="99028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pPr defTabSz="931624"/>
                <a:endParaRPr lang="en-US" dirty="0">
                  <a:solidFill>
                    <a:srgbClr val="505050"/>
                  </a:solidFill>
                </a:endParaRPr>
              </a:p>
            </p:txBody>
          </p:sp>
          <p:sp>
            <p:nvSpPr>
              <p:cNvPr id="135" name="Freeform 24"/>
              <p:cNvSpPr>
                <a:spLocks noEditPoints="1"/>
              </p:cNvSpPr>
              <p:nvPr/>
            </p:nvSpPr>
            <p:spPr bwMode="black">
              <a:xfrm>
                <a:off x="93723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pPr defTabSz="931624"/>
                <a:endParaRPr lang="en-US" dirty="0">
                  <a:solidFill>
                    <a:srgbClr val="505050"/>
                  </a:solidFill>
                </a:endParaRPr>
              </a:p>
            </p:txBody>
          </p:sp>
          <p:sp>
            <p:nvSpPr>
              <p:cNvPr id="136" name="TextBox 135"/>
              <p:cNvSpPr txBox="1"/>
              <p:nvPr/>
            </p:nvSpPr>
            <p:spPr>
              <a:xfrm>
                <a:off x="10051647" y="2261623"/>
                <a:ext cx="884588" cy="814237"/>
              </a:xfrm>
              <a:prstGeom prst="rect">
                <a:avLst/>
              </a:prstGeom>
              <a:noFill/>
              <a:ln>
                <a:noFill/>
              </a:ln>
            </p:spPr>
            <p:txBody>
              <a:bodyPr wrap="square" lIns="182854" tIns="146284" rIns="182854" bIns="146284" rtlCol="0">
                <a:spAutoFit/>
              </a:bodyPr>
              <a:lstStyle/>
              <a:p>
                <a:pPr defTabSz="931624">
                  <a:lnSpc>
                    <a:spcPct val="90000"/>
                  </a:lnSpc>
                </a:pPr>
                <a:r>
                  <a:rPr lang="en-US" sz="500" b="1" spc="-50" dirty="0">
                    <a:solidFill>
                      <a:srgbClr val="FFFFFF"/>
                    </a:solidFill>
                    <a:ea typeface="Segoe UI" panose="020B0502040204020203" pitchFamily="34" charset="0"/>
                    <a:cs typeface="Segoe UI" panose="020B0502040204020203" pitchFamily="34" charset="0"/>
                  </a:rPr>
                  <a:t>Active Directory</a:t>
                </a:r>
              </a:p>
            </p:txBody>
          </p:sp>
          <p:sp>
            <p:nvSpPr>
              <p:cNvPr id="137" name="TextBox 136"/>
              <p:cNvSpPr txBox="1"/>
              <p:nvPr/>
            </p:nvSpPr>
            <p:spPr>
              <a:xfrm>
                <a:off x="9410663" y="2869496"/>
                <a:ext cx="1033384" cy="686043"/>
              </a:xfrm>
              <a:prstGeom prst="rect">
                <a:avLst/>
              </a:prstGeom>
              <a:noFill/>
              <a:ln>
                <a:noFill/>
              </a:ln>
            </p:spPr>
            <p:txBody>
              <a:bodyPr wrap="square" lIns="182854" tIns="146284" rIns="182854" bIns="146284" rtlCol="0">
                <a:spAutoFit/>
              </a:bodyPr>
              <a:lstStyle/>
              <a:p>
                <a:pPr defTabSz="931624">
                  <a:lnSpc>
                    <a:spcPct val="90000"/>
                  </a:lnSpc>
                </a:pPr>
                <a:r>
                  <a:rPr lang="en-US" sz="500" b="1" spc="-50" dirty="0">
                    <a:solidFill>
                      <a:srgbClr val="FFFFFF"/>
                    </a:solidFill>
                    <a:ea typeface="Segoe UI" panose="020B0502040204020203" pitchFamily="34" charset="0"/>
                    <a:cs typeface="Segoe UI" panose="020B0502040204020203" pitchFamily="34" charset="0"/>
                  </a:rPr>
                  <a:t>SharePoint</a:t>
                </a:r>
              </a:p>
            </p:txBody>
          </p:sp>
          <p:sp>
            <p:nvSpPr>
              <p:cNvPr id="138" name="TextBox 137"/>
              <p:cNvSpPr txBox="1"/>
              <p:nvPr/>
            </p:nvSpPr>
            <p:spPr>
              <a:xfrm>
                <a:off x="10539199" y="2871664"/>
                <a:ext cx="743641" cy="814237"/>
              </a:xfrm>
              <a:prstGeom prst="rect">
                <a:avLst/>
              </a:prstGeom>
              <a:noFill/>
              <a:ln>
                <a:noFill/>
              </a:ln>
            </p:spPr>
            <p:txBody>
              <a:bodyPr wrap="square" lIns="182854" tIns="146284" rIns="182854" bIns="146284" rtlCol="0">
                <a:spAutoFit/>
              </a:bodyPr>
              <a:lstStyle/>
              <a:p>
                <a:pPr defTabSz="931624">
                  <a:lnSpc>
                    <a:spcPct val="90000"/>
                  </a:lnSpc>
                </a:pPr>
                <a:r>
                  <a:rPr lang="en-US" sz="500" b="1" spc="-50" dirty="0">
                    <a:solidFill>
                      <a:srgbClr val="FFFFFF"/>
                    </a:solidFill>
                    <a:ea typeface="Segoe UI" panose="020B0502040204020203" pitchFamily="34" charset="0"/>
                    <a:cs typeface="Segoe UI" panose="020B0502040204020203" pitchFamily="34" charset="0"/>
                  </a:rPr>
                  <a:t>SQL </a:t>
                </a:r>
                <a:br>
                  <a:rPr lang="en-US" sz="500" b="1" spc="-50" dirty="0">
                    <a:solidFill>
                      <a:srgbClr val="FFFFFF"/>
                    </a:solidFill>
                    <a:ea typeface="Segoe UI" panose="020B0502040204020203" pitchFamily="34" charset="0"/>
                    <a:cs typeface="Segoe UI" panose="020B0502040204020203" pitchFamily="34" charset="0"/>
                  </a:rPr>
                </a:br>
                <a:r>
                  <a:rPr lang="en-US" sz="500" b="1" spc="-50" dirty="0">
                    <a:solidFill>
                      <a:srgbClr val="FFFFFF"/>
                    </a:solidFill>
                    <a:ea typeface="Segoe UI" panose="020B0502040204020203" pitchFamily="34" charset="0"/>
                    <a:cs typeface="Segoe UI" panose="020B0502040204020203" pitchFamily="34" charset="0"/>
                  </a:rPr>
                  <a:t>Server</a:t>
                </a:r>
              </a:p>
            </p:txBody>
          </p:sp>
          <p:sp>
            <p:nvSpPr>
              <p:cNvPr id="139" name="TextBox 138"/>
              <p:cNvSpPr txBox="1"/>
              <p:nvPr/>
            </p:nvSpPr>
            <p:spPr>
              <a:xfrm>
                <a:off x="10012601" y="1805394"/>
                <a:ext cx="1189913" cy="788598"/>
              </a:xfrm>
              <a:prstGeom prst="rect">
                <a:avLst/>
              </a:prstGeom>
              <a:noFill/>
            </p:spPr>
            <p:txBody>
              <a:bodyPr wrap="square" lIns="182854" tIns="146284" rIns="182854" bIns="146284" rtlCol="0">
                <a:spAutoFit/>
              </a:bodyPr>
              <a:lstStyle/>
              <a:p>
                <a:pPr defTabSz="931624">
                  <a:lnSpc>
                    <a:spcPct val="90000"/>
                  </a:lnSpc>
                </a:pPr>
                <a:r>
                  <a:rPr lang="en-US" sz="900" spc="-50" dirty="0">
                    <a:solidFill>
                      <a:srgbClr val="505050"/>
                    </a:solidFill>
                  </a:rPr>
                  <a:t>Azure</a:t>
                </a:r>
              </a:p>
            </p:txBody>
          </p:sp>
        </p:grpSp>
        <p:grpSp>
          <p:nvGrpSpPr>
            <p:cNvPr id="57" name="Group 56"/>
            <p:cNvGrpSpPr/>
            <p:nvPr/>
          </p:nvGrpSpPr>
          <p:grpSpPr>
            <a:xfrm>
              <a:off x="5342068" y="2424387"/>
              <a:ext cx="391834" cy="399910"/>
              <a:chOff x="8383457" y="4980611"/>
              <a:chExt cx="1037196" cy="1405534"/>
            </a:xfrm>
          </p:grpSpPr>
          <p:sp>
            <p:nvSpPr>
              <p:cNvPr id="129" name="Oval 128"/>
              <p:cNvSpPr/>
              <p:nvPr/>
            </p:nvSpPr>
            <p:spPr bwMode="auto">
              <a:xfrm>
                <a:off x="8383457" y="4980611"/>
                <a:ext cx="1037196" cy="1037198"/>
              </a:xfrm>
              <a:prstGeom prst="ellipse">
                <a:avLst/>
              </a:prstGeom>
              <a:solidFill>
                <a:schemeClr val="bg1">
                  <a:lumMod val="20000"/>
                  <a:lumOff val="80000"/>
                </a:schemeClr>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47"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3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31" name="Rectangle 130"/>
              <p:cNvSpPr/>
              <p:nvPr/>
            </p:nvSpPr>
            <p:spPr>
              <a:xfrm>
                <a:off x="8421186" y="5617683"/>
                <a:ext cx="961747" cy="768462"/>
              </a:xfrm>
              <a:prstGeom prst="rect">
                <a:avLst/>
              </a:prstGeom>
            </p:spPr>
            <p:txBody>
              <a:bodyPr wrap="none">
                <a:spAutoFit/>
              </a:bodyPr>
              <a:lstStyle/>
              <a:p>
                <a:pPr algn="ctr" defTabSz="932145"/>
                <a:r>
                  <a:rPr lang="en-US" sz="800" b="1" spc="-50" dirty="0">
                    <a:solidFill>
                      <a:srgbClr val="FFFFFF"/>
                    </a:solidFill>
                    <a:latin typeface="Segoe UI Light"/>
                  </a:rPr>
                  <a:t>VPN</a:t>
                </a:r>
              </a:p>
            </p:txBody>
          </p:sp>
        </p:grpSp>
        <p:grpSp>
          <p:nvGrpSpPr>
            <p:cNvPr id="59" name="Group 58"/>
            <p:cNvGrpSpPr/>
            <p:nvPr/>
          </p:nvGrpSpPr>
          <p:grpSpPr>
            <a:xfrm>
              <a:off x="3207514" y="3063800"/>
              <a:ext cx="2125220" cy="733622"/>
              <a:chOff x="-150105" y="4179012"/>
              <a:chExt cx="6068305" cy="2420212"/>
            </a:xfrm>
          </p:grpSpPr>
          <p:grpSp>
            <p:nvGrpSpPr>
              <p:cNvPr id="114" name="Group 113"/>
              <p:cNvGrpSpPr/>
              <p:nvPr/>
            </p:nvGrpSpPr>
            <p:grpSpPr>
              <a:xfrm>
                <a:off x="274639" y="4179012"/>
                <a:ext cx="5643561" cy="2420212"/>
                <a:chOff x="274639" y="4179012"/>
                <a:chExt cx="5643561" cy="2420212"/>
              </a:xfrm>
            </p:grpSpPr>
            <p:sp>
              <p:nvSpPr>
                <p:cNvPr id="116" name="Freeform 18"/>
                <p:cNvSpPr>
                  <a:spLocks noEditPoints="1"/>
                </p:cNvSpPr>
                <p:nvPr/>
              </p:nvSpPr>
              <p:spPr bwMode="auto">
                <a:xfrm>
                  <a:off x="274639" y="4179012"/>
                  <a:ext cx="5643561" cy="2420212"/>
                </a:xfrm>
                <a:prstGeom prst="rect">
                  <a:avLst/>
                </a:prstGeom>
                <a:solidFill>
                  <a:schemeClr val="tx2"/>
                </a:solidFill>
                <a:ln>
                  <a:noFill/>
                </a:ln>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grpSp>
              <p:nvGrpSpPr>
                <p:cNvPr id="117" name="Group 116"/>
                <p:cNvGrpSpPr/>
                <p:nvPr/>
              </p:nvGrpSpPr>
              <p:grpSpPr>
                <a:xfrm>
                  <a:off x="903852" y="4469639"/>
                  <a:ext cx="3626069" cy="2017932"/>
                  <a:chOff x="903852" y="4469639"/>
                  <a:chExt cx="3626069" cy="2017932"/>
                </a:xfrm>
              </p:grpSpPr>
              <p:sp>
                <p:nvSpPr>
                  <p:cNvPr id="118" name="Rounded Rectangle 11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747"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119" name="Group 118"/>
                  <p:cNvGrpSpPr/>
                  <p:nvPr/>
                </p:nvGrpSpPr>
                <p:grpSpPr>
                  <a:xfrm>
                    <a:off x="1194847" y="4694779"/>
                    <a:ext cx="3087733" cy="1573112"/>
                    <a:chOff x="1247099" y="4680514"/>
                    <a:chExt cx="3087733" cy="1573112"/>
                  </a:xfrm>
                </p:grpSpPr>
                <p:sp>
                  <p:nvSpPr>
                    <p:cNvPr id="12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1" name="Freeform 12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2" name="Freeform 12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4" name="Freeform 12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5" name="Freeform 12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7" name="Freeform 12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28" name="Freeform 12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grpSp>
            </p:grpSp>
          </p:grpSp>
          <p:sp>
            <p:nvSpPr>
              <p:cNvPr id="115" name="TextBox 114"/>
              <p:cNvSpPr txBox="1"/>
              <p:nvPr/>
            </p:nvSpPr>
            <p:spPr>
              <a:xfrm rot="16200000">
                <a:off x="-561199" y="4730836"/>
                <a:ext cx="2275726" cy="1453538"/>
              </a:xfrm>
              <a:prstGeom prst="rect">
                <a:avLst/>
              </a:prstGeom>
              <a:noFill/>
            </p:spPr>
            <p:txBody>
              <a:bodyPr wrap="square" lIns="0" tIns="146262" rIns="0" bIns="146262"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145"/>
                <a:r>
                  <a:rPr lang="en-US" sz="700" b="0" dirty="0">
                    <a:gradFill>
                      <a:gsLst>
                        <a:gs pos="69027">
                          <a:srgbClr val="FFFFFF"/>
                        </a:gs>
                        <a:gs pos="56000">
                          <a:srgbClr val="FFFFFF"/>
                        </a:gs>
                      </a:gsLst>
                      <a:lin ang="5400000" scaled="0"/>
                    </a:gradFill>
                    <a:latin typeface="Segoe UI"/>
                  </a:rPr>
                  <a:t>Customer </a:t>
                </a:r>
                <a:r>
                  <a:rPr lang="en-US" sz="800" b="0" dirty="0">
                    <a:gradFill>
                      <a:gsLst>
                        <a:gs pos="69027">
                          <a:srgbClr val="FFFFFF"/>
                        </a:gs>
                        <a:gs pos="56000">
                          <a:srgbClr val="FFFFFF"/>
                        </a:gs>
                      </a:gsLst>
                      <a:lin ang="5400000" scaled="0"/>
                    </a:gradFill>
                    <a:latin typeface="Segoe UI"/>
                  </a:rPr>
                  <a:t>datacenter</a:t>
                </a:r>
              </a:p>
            </p:txBody>
          </p:sp>
        </p:grpSp>
        <p:grpSp>
          <p:nvGrpSpPr>
            <p:cNvPr id="60" name="Group 59"/>
            <p:cNvGrpSpPr/>
            <p:nvPr/>
          </p:nvGrpSpPr>
          <p:grpSpPr>
            <a:xfrm>
              <a:off x="4912778" y="3303675"/>
              <a:ext cx="391834" cy="399910"/>
              <a:chOff x="8383457" y="4980611"/>
              <a:chExt cx="1037196" cy="1405534"/>
            </a:xfrm>
          </p:grpSpPr>
          <p:sp>
            <p:nvSpPr>
              <p:cNvPr id="111" name="Oval 110"/>
              <p:cNvSpPr/>
              <p:nvPr/>
            </p:nvSpPr>
            <p:spPr bwMode="auto">
              <a:xfrm>
                <a:off x="8383457" y="4980611"/>
                <a:ext cx="1037196" cy="1037198"/>
              </a:xfrm>
              <a:prstGeom prst="ellipse">
                <a:avLst/>
              </a:prstGeom>
              <a:solidFill>
                <a:schemeClr val="tx2"/>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47"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32145"/>
                <a:endParaRPr lang="en-US" dirty="0">
                  <a:solidFill>
                    <a:srgbClr val="505050"/>
                  </a:solidFill>
                </a:endParaRPr>
              </a:p>
            </p:txBody>
          </p:sp>
          <p:sp>
            <p:nvSpPr>
              <p:cNvPr id="113" name="Rectangle 112"/>
              <p:cNvSpPr/>
              <p:nvPr/>
            </p:nvSpPr>
            <p:spPr>
              <a:xfrm>
                <a:off x="8421186" y="5617683"/>
                <a:ext cx="961747" cy="768462"/>
              </a:xfrm>
              <a:prstGeom prst="rect">
                <a:avLst/>
              </a:prstGeom>
            </p:spPr>
            <p:txBody>
              <a:bodyPr wrap="none">
                <a:spAutoFit/>
              </a:bodyPr>
              <a:lstStyle/>
              <a:p>
                <a:pPr algn="ctr" defTabSz="932145"/>
                <a:r>
                  <a:rPr lang="en-US" sz="800" b="1" spc="-50" dirty="0">
                    <a:solidFill>
                      <a:srgbClr val="FFFFFF"/>
                    </a:solidFill>
                    <a:latin typeface="Segoe UI Light"/>
                  </a:rPr>
                  <a:t>VPN</a:t>
                </a:r>
              </a:p>
            </p:txBody>
          </p:sp>
        </p:grpSp>
        <p:cxnSp>
          <p:nvCxnSpPr>
            <p:cNvPr id="109" name="Straight Connector 108"/>
            <p:cNvCxnSpPr/>
            <p:nvPr/>
          </p:nvCxnSpPr>
          <p:spPr>
            <a:xfrm flipV="1">
              <a:off x="5330594" y="3435010"/>
              <a:ext cx="207391" cy="313"/>
            </a:xfrm>
            <a:prstGeom prst="line">
              <a:avLst/>
            </a:prstGeom>
            <a:ln w="47625" cap="rnd">
              <a:solidFill>
                <a:srgbClr val="8CC6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5564845" y="2770538"/>
              <a:ext cx="18755" cy="664784"/>
            </a:xfrm>
            <a:prstGeom prst="line">
              <a:avLst/>
            </a:prstGeom>
            <a:ln w="47625" cap="rnd">
              <a:solidFill>
                <a:srgbClr val="8CC6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Rectangle 140"/>
          <p:cNvSpPr/>
          <p:nvPr/>
        </p:nvSpPr>
        <p:spPr>
          <a:xfrm>
            <a:off x="6302501" y="727192"/>
            <a:ext cx="2789156" cy="818611"/>
          </a:xfrm>
          <a:prstGeom prst="rect">
            <a:avLst/>
          </a:prstGeom>
          <a:solidFill>
            <a:srgbClr val="004BBB"/>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ctr" anchorCtr="0" forceAA="0" compatLnSpc="1">
            <a:prstTxWarp prst="textNoShape">
              <a:avLst/>
            </a:prstTxWarp>
            <a:noAutofit/>
          </a:bodyPr>
          <a:lstStyle/>
          <a:p>
            <a:pPr defTabSz="671076">
              <a:defRPr/>
            </a:pPr>
            <a:r>
              <a:rPr lang="en-US" sz="2353" kern="0" dirty="0">
                <a:solidFill>
                  <a:srgbClr val="FFFFFF"/>
                </a:solidFill>
                <a:cs typeface="Segoe UI" pitchFamily="34" charset="0"/>
              </a:rPr>
              <a:t>SQL on IaaS</a:t>
            </a:r>
          </a:p>
        </p:txBody>
      </p:sp>
      <p:grpSp>
        <p:nvGrpSpPr>
          <p:cNvPr id="4" name="Group 3"/>
          <p:cNvGrpSpPr/>
          <p:nvPr/>
        </p:nvGrpSpPr>
        <p:grpSpPr>
          <a:xfrm>
            <a:off x="6302501" y="1524300"/>
            <a:ext cx="2789156" cy="1892001"/>
            <a:chOff x="6295203" y="1957915"/>
            <a:chExt cx="2845084" cy="1929940"/>
          </a:xfrm>
        </p:grpSpPr>
        <p:sp>
          <p:nvSpPr>
            <p:cNvPr id="143" name="Rectangle 142"/>
            <p:cNvSpPr/>
            <p:nvPr/>
          </p:nvSpPr>
          <p:spPr>
            <a:xfrm>
              <a:off x="6298322" y="1957915"/>
              <a:ext cx="2841965" cy="1929940"/>
            </a:xfrm>
            <a:prstGeom prst="rect">
              <a:avLst/>
            </a:prstGeom>
            <a:solidFill>
              <a:schemeClr val="tx1"/>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b" anchorCtr="0" forceAA="0" compatLnSpc="1">
              <a:prstTxWarp prst="textNoShape">
                <a:avLst/>
              </a:prstTxWarp>
              <a:noAutofit/>
            </a:bodyPr>
            <a:lstStyle/>
            <a:p>
              <a:pPr defTabSz="671076">
                <a:defRPr/>
              </a:pPr>
              <a:endParaRPr lang="en-US" sz="1371" kern="0" spc="-49" dirty="0">
                <a:solidFill>
                  <a:srgbClr val="FFFFFF"/>
                </a:solidFill>
                <a:ea typeface="Segoe UI" pitchFamily="34" charset="0"/>
                <a:cs typeface="Segoe UI" pitchFamily="34" charset="0"/>
              </a:endParaRPr>
            </a:p>
          </p:txBody>
        </p:sp>
        <p:grpSp>
          <p:nvGrpSpPr>
            <p:cNvPr id="144" name="Group 143"/>
            <p:cNvGrpSpPr/>
            <p:nvPr/>
          </p:nvGrpSpPr>
          <p:grpSpPr>
            <a:xfrm>
              <a:off x="7652529" y="2042677"/>
              <a:ext cx="1362180" cy="694715"/>
              <a:chOff x="1470347" y="2023443"/>
              <a:chExt cx="3888746" cy="2141391"/>
            </a:xfrm>
          </p:grpSpPr>
          <p:grpSp>
            <p:nvGrpSpPr>
              <p:cNvPr id="159" name="Group 158"/>
              <p:cNvGrpSpPr/>
              <p:nvPr/>
            </p:nvGrpSpPr>
            <p:grpSpPr>
              <a:xfrm>
                <a:off x="1470347" y="2023443"/>
                <a:ext cx="3888746" cy="2141391"/>
                <a:chOff x="4944790" y="1725022"/>
                <a:chExt cx="7414024" cy="4082633"/>
              </a:xfrm>
            </p:grpSpPr>
            <p:sp>
              <p:nvSpPr>
                <p:cNvPr id="163" name="Freeform 128"/>
                <p:cNvSpPr>
                  <a:spLocks noChangeAspect="1"/>
                </p:cNvSpPr>
                <p:nvPr/>
              </p:nvSpPr>
              <p:spPr bwMode="black">
                <a:xfrm>
                  <a:off x="4944790" y="1725022"/>
                  <a:ext cx="7414024" cy="40826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lumMod val="90000"/>
                  </a:schemeClr>
                </a:solidFill>
                <a:extLst/>
              </p:spPr>
              <p:txBody>
                <a:bodyPr vert="horz" wrap="square" lIns="91427" tIns="45713" rIns="91427" bIns="45713" numCol="1" anchor="t" anchorCtr="0" compatLnSpc="1">
                  <a:prstTxWarp prst="textNoShape">
                    <a:avLst/>
                  </a:prstTxWarp>
                </a:bodyPr>
                <a:lstStyle/>
                <a:p>
                  <a:pPr defTabSz="914367"/>
                  <a:endParaRPr lang="en-US" dirty="0">
                    <a:solidFill>
                      <a:srgbClr val="505050"/>
                    </a:solidFill>
                  </a:endParaRPr>
                </a:p>
              </p:txBody>
            </p:sp>
            <p:sp>
              <p:nvSpPr>
                <p:cNvPr id="16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93" tIns="41147" rIns="82293" bIns="41147" numCol="1" anchor="t" anchorCtr="0" compatLnSpc="1">
                  <a:prstTxWarp prst="textNoShape">
                    <a:avLst/>
                  </a:prstTxWarp>
                </a:bodyPr>
                <a:lstStyle/>
                <a:p>
                  <a:pPr defTabSz="914367"/>
                  <a:endParaRPr lang="en-US" sz="1600" dirty="0">
                    <a:solidFill>
                      <a:srgbClr val="505050"/>
                    </a:solidFill>
                  </a:endParaRPr>
                </a:p>
              </p:txBody>
            </p:sp>
          </p:grpSp>
          <p:pic>
            <p:nvPicPr>
              <p:cNvPr id="160" name="Picture 159"/>
              <p:cNvPicPr>
                <a:picLocks noChangeAspect="1"/>
              </p:cNvPicPr>
              <p:nvPr/>
            </p:nvPicPr>
            <p:blipFill>
              <a:blip r:embed="rId3"/>
              <a:stretch>
                <a:fillRect/>
              </a:stretch>
            </p:blipFill>
            <p:spPr>
              <a:xfrm>
                <a:off x="1955459" y="3571154"/>
                <a:ext cx="820167" cy="357891"/>
              </a:xfrm>
              <a:prstGeom prst="rect">
                <a:avLst/>
              </a:prstGeom>
            </p:spPr>
          </p:pic>
          <p:sp>
            <p:nvSpPr>
              <p:cNvPr id="161" name="Oval 160"/>
              <p:cNvSpPr/>
              <p:nvPr/>
            </p:nvSpPr>
            <p:spPr bwMode="auto">
              <a:xfrm>
                <a:off x="2318737" y="3194357"/>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62" name="Right Triangle 161"/>
              <p:cNvSpPr/>
              <p:nvPr/>
            </p:nvSpPr>
            <p:spPr bwMode="auto">
              <a:xfrm rot="18900000">
                <a:off x="2299955" y="3254849"/>
                <a:ext cx="186639" cy="186639"/>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145" name="Group 144"/>
            <p:cNvGrpSpPr/>
            <p:nvPr/>
          </p:nvGrpSpPr>
          <p:grpSpPr>
            <a:xfrm>
              <a:off x="6295203" y="3046976"/>
              <a:ext cx="1798476" cy="749308"/>
              <a:chOff x="468641" y="3552703"/>
              <a:chExt cx="5698667" cy="2653050"/>
            </a:xfrm>
            <a:solidFill>
              <a:schemeClr val="accent6">
                <a:lumMod val="75000"/>
                <a:lumOff val="25000"/>
              </a:schemeClr>
            </a:solidFill>
          </p:grpSpPr>
          <p:sp>
            <p:nvSpPr>
              <p:cNvPr id="153" name="Freeform 18"/>
              <p:cNvSpPr>
                <a:spLocks noEditPoints="1"/>
              </p:cNvSpPr>
              <p:nvPr/>
            </p:nvSpPr>
            <p:spPr bwMode="auto">
              <a:xfrm>
                <a:off x="468641" y="3552703"/>
                <a:ext cx="5698667" cy="2653050"/>
              </a:xfrm>
              <a:prstGeom prst="rect">
                <a:avLst/>
              </a:prstGeom>
              <a:grpFill/>
              <a:ln>
                <a:noFill/>
              </a:ln>
            </p:spPr>
            <p:txBody>
              <a:bodyPr vert="horz" wrap="square" lIns="182854" tIns="146284" rIns="182854" bIns="146284" numCol="1" anchor="t" anchorCtr="0" compatLnSpc="1">
                <a:prstTxWarp prst="textNoShape">
                  <a:avLst/>
                </a:prstTxWarp>
              </a:bodyPr>
              <a:lstStyle/>
              <a:p>
                <a:pPr defTabSz="914367"/>
                <a:r>
                  <a:rPr lang="en-US" sz="1050" dirty="0">
                    <a:solidFill>
                      <a:srgbClr val="FFFFFF"/>
                    </a:solidFill>
                  </a:rPr>
                  <a:t>SQL Server On-Prem</a:t>
                </a:r>
              </a:p>
            </p:txBody>
          </p:sp>
          <p:grpSp>
            <p:nvGrpSpPr>
              <p:cNvPr id="154" name="Group 153"/>
              <p:cNvGrpSpPr/>
              <p:nvPr/>
            </p:nvGrpSpPr>
            <p:grpSpPr>
              <a:xfrm>
                <a:off x="2240048" y="4545933"/>
                <a:ext cx="3718139" cy="1249104"/>
                <a:chOff x="1931222" y="4629058"/>
                <a:chExt cx="3718139" cy="1249104"/>
              </a:xfrm>
              <a:grpFill/>
            </p:grpSpPr>
            <p:grpSp>
              <p:nvGrpSpPr>
                <p:cNvPr id="155" name="Group 154"/>
                <p:cNvGrpSpPr/>
                <p:nvPr/>
              </p:nvGrpSpPr>
              <p:grpSpPr>
                <a:xfrm>
                  <a:off x="4058293" y="4629058"/>
                  <a:ext cx="1591068" cy="1249104"/>
                  <a:chOff x="2813801" y="-2133419"/>
                  <a:chExt cx="2011855" cy="1579452"/>
                </a:xfrm>
                <a:grpFill/>
              </p:grpSpPr>
              <p:pic>
                <p:nvPicPr>
                  <p:cNvPr id="157" name="Picture 156"/>
                  <p:cNvPicPr>
                    <a:picLocks noChangeAspect="1"/>
                  </p:cNvPicPr>
                  <p:nvPr/>
                </p:nvPicPr>
                <p:blipFill>
                  <a:blip r:embed="rId3"/>
                  <a:stretch>
                    <a:fillRect/>
                  </a:stretch>
                </p:blipFill>
                <p:spPr>
                  <a:xfrm>
                    <a:off x="2813801" y="-1431866"/>
                    <a:ext cx="2011855" cy="877899"/>
                  </a:xfrm>
                  <a:prstGeom prst="rect">
                    <a:avLst/>
                  </a:prstGeom>
                  <a:grpFill/>
                </p:spPr>
              </p:pic>
              <p:sp>
                <p:nvSpPr>
                  <p:cNvPr id="158"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4367"/>
                    <a:endParaRPr lang="en-US" dirty="0">
                      <a:solidFill>
                        <a:srgbClr val="505050"/>
                      </a:solidFill>
                    </a:endParaRPr>
                  </a:p>
                </p:txBody>
              </p:sp>
            </p:grpSp>
            <p:pic>
              <p:nvPicPr>
                <p:cNvPr id="156" name="Picture 15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931222" y="5255600"/>
                  <a:ext cx="1830428" cy="464928"/>
                </a:xfrm>
                <a:prstGeom prst="rect">
                  <a:avLst/>
                </a:prstGeom>
                <a:grpFill/>
              </p:spPr>
            </p:pic>
          </p:grpSp>
        </p:grpSp>
        <p:sp>
          <p:nvSpPr>
            <p:cNvPr id="146" name="Rectangle 145"/>
            <p:cNvSpPr/>
            <p:nvPr/>
          </p:nvSpPr>
          <p:spPr>
            <a:xfrm>
              <a:off x="7005288" y="2672944"/>
              <a:ext cx="1063173" cy="376738"/>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633" fontAlgn="base">
                <a:spcBef>
                  <a:spcPct val="0"/>
                </a:spcBef>
                <a:spcAft>
                  <a:spcPct val="0"/>
                </a:spcAft>
              </a:pPr>
              <a:r>
                <a:rPr lang="en-US" sz="900" dirty="0">
                  <a:solidFill>
                    <a:srgbClr val="D2D2D2">
                      <a:lumMod val="75000"/>
                    </a:srgbClr>
                  </a:solidFill>
                  <a:cs typeface="Segoe UI" pitchFamily="34" charset="0"/>
                </a:rPr>
                <a:t>Direct backup </a:t>
              </a:r>
            </a:p>
            <a:p>
              <a:pPr defTabSz="685633" fontAlgn="base">
                <a:spcBef>
                  <a:spcPct val="0"/>
                </a:spcBef>
                <a:spcAft>
                  <a:spcPct val="0"/>
                </a:spcAft>
              </a:pPr>
              <a:r>
                <a:rPr lang="en-US" sz="900" dirty="0">
                  <a:solidFill>
                    <a:srgbClr val="D2D2D2">
                      <a:lumMod val="75000"/>
                    </a:srgbClr>
                  </a:solidFill>
                  <a:cs typeface="Segoe UI" pitchFamily="34" charset="0"/>
                </a:rPr>
                <a:t>to Azure Storage</a:t>
              </a:r>
            </a:p>
          </p:txBody>
        </p:sp>
        <p:grpSp>
          <p:nvGrpSpPr>
            <p:cNvPr id="147" name="Group 146"/>
            <p:cNvGrpSpPr/>
            <p:nvPr/>
          </p:nvGrpSpPr>
          <p:grpSpPr>
            <a:xfrm>
              <a:off x="6877156" y="2343533"/>
              <a:ext cx="1278832" cy="38522"/>
              <a:chOff x="4595603" y="2111010"/>
              <a:chExt cx="5091083" cy="186640"/>
            </a:xfrm>
          </p:grpSpPr>
          <p:cxnSp>
            <p:nvCxnSpPr>
              <p:cNvPr id="151" name="Straight Arrow Connector 150"/>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52" name="Right Triangle 151"/>
              <p:cNvSpPr/>
              <p:nvPr/>
            </p:nvSpPr>
            <p:spPr bwMode="auto">
              <a:xfrm rot="13500000">
                <a:off x="9506570" y="2117534"/>
                <a:ext cx="186640" cy="173592"/>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u="sng" spc="-50" dirty="0">
                  <a:gradFill>
                    <a:gsLst>
                      <a:gs pos="1250">
                        <a:srgbClr val="EFEFEF"/>
                      </a:gs>
                      <a:gs pos="10417">
                        <a:srgbClr val="EFEFEF"/>
                      </a:gs>
                    </a:gsLst>
                    <a:lin ang="5400000" scaled="0"/>
                  </a:gradFill>
                </a:endParaRPr>
              </a:p>
            </p:txBody>
          </p:sp>
        </p:grpSp>
        <p:grpSp>
          <p:nvGrpSpPr>
            <p:cNvPr id="148" name="Group 147"/>
            <p:cNvGrpSpPr/>
            <p:nvPr/>
          </p:nvGrpSpPr>
          <p:grpSpPr>
            <a:xfrm flipH="1">
              <a:off x="6939214" y="2330398"/>
              <a:ext cx="42754" cy="841186"/>
              <a:chOff x="4544523" y="2217427"/>
              <a:chExt cx="88511" cy="1806617"/>
            </a:xfrm>
          </p:grpSpPr>
          <p:sp>
            <p:nvSpPr>
              <p:cNvPr id="149" name="Right Triangle 148"/>
              <p:cNvSpPr/>
              <p:nvPr/>
            </p:nvSpPr>
            <p:spPr bwMode="auto">
              <a:xfrm rot="8100000" flipH="1" flipV="1">
                <a:off x="4544523" y="3942925"/>
                <a:ext cx="88511" cy="81119"/>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150" name="Straight Arrow Connector 149"/>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65" name="Group 164"/>
          <p:cNvGrpSpPr>
            <a:grpSpLocks noChangeAspect="1"/>
          </p:cNvGrpSpPr>
          <p:nvPr/>
        </p:nvGrpSpPr>
        <p:grpSpPr>
          <a:xfrm>
            <a:off x="9183437" y="724371"/>
            <a:ext cx="2770371" cy="2684547"/>
            <a:chOff x="235638" y="840959"/>
            <a:chExt cx="2939607" cy="3494801"/>
          </a:xfrm>
        </p:grpSpPr>
        <p:sp>
          <p:nvSpPr>
            <p:cNvPr id="166" name="Rectangle 165"/>
            <p:cNvSpPr/>
            <p:nvPr/>
          </p:nvSpPr>
          <p:spPr>
            <a:xfrm>
              <a:off x="250340" y="840959"/>
              <a:ext cx="2924904" cy="1094410"/>
            </a:xfrm>
            <a:prstGeom prst="rect">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ctr" anchorCtr="0" forceAA="0" compatLnSpc="1">
              <a:prstTxWarp prst="textNoShape">
                <a:avLst/>
              </a:prstTxWarp>
              <a:noAutofit/>
            </a:bodyPr>
            <a:lstStyle/>
            <a:p>
              <a:pPr defTabSz="671076">
                <a:defRPr/>
              </a:pPr>
              <a:r>
                <a:rPr lang="en-US" sz="2353" kern="0" dirty="0">
                  <a:solidFill>
                    <a:srgbClr val="000000"/>
                  </a:solidFill>
                  <a:cs typeface="Segoe UI" pitchFamily="34" charset="0"/>
                </a:rPr>
                <a:t>Azure Dev/Test</a:t>
              </a:r>
            </a:p>
          </p:txBody>
        </p:sp>
        <p:sp>
          <p:nvSpPr>
            <p:cNvPr id="167" name="Rectangle 166"/>
            <p:cNvSpPr/>
            <p:nvPr/>
          </p:nvSpPr>
          <p:spPr>
            <a:xfrm>
              <a:off x="235638" y="2110650"/>
              <a:ext cx="2939606" cy="2225110"/>
            </a:xfrm>
            <a:prstGeom prst="rect">
              <a:avLst/>
            </a:prstGeom>
            <a:solidFill>
              <a:srgbClr val="CCECFF"/>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b" anchorCtr="0" forceAA="0" compatLnSpc="1">
              <a:prstTxWarp prst="textNoShape">
                <a:avLst/>
              </a:prstTxWarp>
              <a:noAutofit/>
            </a:bodyPr>
            <a:lstStyle/>
            <a:p>
              <a:pPr defTabSz="671076">
                <a:defRPr/>
              </a:pPr>
              <a:endParaRPr lang="en-US" sz="1371" kern="0" spc="-49" dirty="0">
                <a:solidFill>
                  <a:srgbClr val="FFFFFF"/>
                </a:solidFill>
                <a:ea typeface="Segoe UI" pitchFamily="34" charset="0"/>
                <a:cs typeface="Segoe UI" pitchFamily="34" charset="0"/>
              </a:endParaRPr>
            </a:p>
          </p:txBody>
        </p:sp>
        <p:grpSp>
          <p:nvGrpSpPr>
            <p:cNvPr id="168" name="Group 167"/>
            <p:cNvGrpSpPr/>
            <p:nvPr/>
          </p:nvGrpSpPr>
          <p:grpSpPr>
            <a:xfrm>
              <a:off x="1723218" y="2741407"/>
              <a:ext cx="1237240" cy="681303"/>
              <a:chOff x="6318090" y="479699"/>
              <a:chExt cx="6136040" cy="3378897"/>
            </a:xfrm>
          </p:grpSpPr>
          <p:sp>
            <p:nvSpPr>
              <p:cNvPr id="225" name="Freeform 128"/>
              <p:cNvSpPr>
                <a:spLocks noChangeAspect="1"/>
              </p:cNvSpPr>
              <p:nvPr/>
            </p:nvSpPr>
            <p:spPr bwMode="black">
              <a:xfrm>
                <a:off x="6318090" y="479699"/>
                <a:ext cx="6136040" cy="33788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26" name="Rounded Rectangle 225"/>
              <p:cNvSpPr/>
              <p:nvPr/>
            </p:nvSpPr>
            <p:spPr bwMode="auto">
              <a:xfrm>
                <a:off x="7951763" y="1542492"/>
                <a:ext cx="3626069" cy="2017932"/>
              </a:xfrm>
              <a:prstGeom prst="roundRect">
                <a:avLst>
                  <a:gd name="adj" fmla="val 8795"/>
                </a:avLst>
              </a:prstGeom>
              <a:pattFill prst="ltUpDiag">
                <a:fgClr>
                  <a:srgbClr val="CDCDCD"/>
                </a:fgClr>
                <a:bgClr>
                  <a:srgbClr val="FFFFFF"/>
                </a:bgClr>
              </a:patt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1175" spc="-49" dirty="0">
                  <a:gradFill>
                    <a:gsLst>
                      <a:gs pos="36283">
                        <a:srgbClr val="FFFFFF"/>
                      </a:gs>
                      <a:gs pos="28000">
                        <a:srgbClr val="FFFFFF"/>
                      </a:gs>
                    </a:gsLst>
                    <a:lin ang="5400000" scaled="0"/>
                  </a:gradFill>
                </a:endParaRPr>
              </a:p>
            </p:txBody>
          </p:sp>
          <p:grpSp>
            <p:nvGrpSpPr>
              <p:cNvPr id="227" name="Group 226"/>
              <p:cNvGrpSpPr/>
              <p:nvPr/>
            </p:nvGrpSpPr>
            <p:grpSpPr>
              <a:xfrm>
                <a:off x="8242758" y="1767632"/>
                <a:ext cx="3087733" cy="1573112"/>
                <a:chOff x="2658144" y="4680514"/>
                <a:chExt cx="3087733" cy="1573112"/>
              </a:xfrm>
            </p:grpSpPr>
            <p:sp>
              <p:nvSpPr>
                <p:cNvPr id="228"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29" name="Freeform 228"/>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0" name="Freeform 229"/>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1"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2" name="Freeform 231"/>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3" name="Freeform 232"/>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4"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5" name="Freeform 234"/>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36" name="Freeform 235"/>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grpSp>
        </p:grpSp>
        <p:grpSp>
          <p:nvGrpSpPr>
            <p:cNvPr id="169" name="Group 168"/>
            <p:cNvGrpSpPr/>
            <p:nvPr/>
          </p:nvGrpSpPr>
          <p:grpSpPr>
            <a:xfrm>
              <a:off x="408947" y="2399388"/>
              <a:ext cx="1232862" cy="546080"/>
              <a:chOff x="1356732" y="1945124"/>
              <a:chExt cx="1777330" cy="787244"/>
            </a:xfrm>
          </p:grpSpPr>
          <p:sp>
            <p:nvSpPr>
              <p:cNvPr id="215" name="Rectangle 214"/>
              <p:cNvSpPr/>
              <p:nvPr/>
            </p:nvSpPr>
            <p:spPr bwMode="auto">
              <a:xfrm>
                <a:off x="1356732" y="2364712"/>
                <a:ext cx="1069410" cy="230227"/>
              </a:xfrm>
              <a:prstGeom prst="rect">
                <a:avLst/>
              </a:prstGeom>
              <a:solidFill>
                <a:srgbClr val="8CC6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143371" rIns="89606" bIns="143371" numCol="1" spcCol="0" rtlCol="0" fromWordArt="0" anchor="ctr" anchorCtr="0" forceAA="0" compatLnSpc="1">
                <a:prstTxWarp prst="textNoShape">
                  <a:avLst/>
                </a:prstTxWarp>
                <a:noAutofit/>
              </a:bodyPr>
              <a:lstStyle/>
              <a:p>
                <a:pPr defTabSz="658722">
                  <a:defRPr/>
                </a:pPr>
                <a:r>
                  <a:rPr lang="en-US" sz="784" kern="0" dirty="0">
                    <a:gradFill>
                      <a:gsLst>
                        <a:gs pos="1250">
                          <a:srgbClr val="FFFFFF"/>
                        </a:gs>
                        <a:gs pos="48000">
                          <a:srgbClr val="FFFFFF"/>
                        </a:gs>
                      </a:gsLst>
                      <a:lin ang="5400000" scaled="0"/>
                    </a:gradFill>
                  </a:rPr>
                  <a:t>Developers</a:t>
                </a:r>
              </a:p>
            </p:txBody>
          </p:sp>
          <p:grpSp>
            <p:nvGrpSpPr>
              <p:cNvPr id="216" name="Group 215"/>
              <p:cNvGrpSpPr/>
              <p:nvPr/>
            </p:nvGrpSpPr>
            <p:grpSpPr>
              <a:xfrm>
                <a:off x="2346818" y="1945124"/>
                <a:ext cx="787244" cy="787244"/>
                <a:chOff x="3379883" y="1211263"/>
                <a:chExt cx="2246098" cy="2246098"/>
              </a:xfrm>
            </p:grpSpPr>
            <p:sp>
              <p:nvSpPr>
                <p:cNvPr id="217" name="Oval 216"/>
                <p:cNvSpPr/>
                <p:nvPr/>
              </p:nvSpPr>
              <p:spPr bwMode="auto">
                <a:xfrm>
                  <a:off x="3379883" y="1211263"/>
                  <a:ext cx="2246098" cy="2246098"/>
                </a:xfrm>
                <a:prstGeom prst="ellipse">
                  <a:avLst/>
                </a:prstGeom>
                <a:solidFill>
                  <a:schemeClr val="bg2"/>
                </a:solidFill>
                <a:ln w="57150">
                  <a:solidFill>
                    <a:srgbClr val="8CC6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784" spc="-49" dirty="0">
                    <a:gradFill>
                      <a:gsLst>
                        <a:gs pos="36283">
                          <a:srgbClr val="FFFFFF"/>
                        </a:gs>
                        <a:gs pos="28000">
                          <a:srgbClr val="FFFFFF"/>
                        </a:gs>
                      </a:gsLst>
                      <a:lin ang="5400000" scaled="0"/>
                    </a:gradFill>
                  </a:endParaRPr>
                </a:p>
              </p:txBody>
            </p:sp>
            <p:grpSp>
              <p:nvGrpSpPr>
                <p:cNvPr id="218"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19"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220" name="Oval 742"/>
                  <p:cNvSpPr>
                    <a:spLocks noChangeArrowheads="1"/>
                  </p:cNvSpPr>
                  <p:nvPr/>
                </p:nvSpPr>
                <p:spPr bwMode="auto">
                  <a:xfrm>
                    <a:off x="7616" y="-2816"/>
                    <a:ext cx="127" cy="12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22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222" name="Oval 744"/>
                  <p:cNvSpPr>
                    <a:spLocks noChangeArrowheads="1"/>
                  </p:cNvSpPr>
                  <p:nvPr/>
                </p:nvSpPr>
                <p:spPr bwMode="auto">
                  <a:xfrm>
                    <a:off x="7866" y="-2780"/>
                    <a:ext cx="109" cy="10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22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224" name="Oval 746"/>
                  <p:cNvSpPr>
                    <a:spLocks noChangeArrowheads="1"/>
                  </p:cNvSpPr>
                  <p:nvPr/>
                </p:nvSpPr>
                <p:spPr bwMode="auto">
                  <a:xfrm>
                    <a:off x="7384" y="-2780"/>
                    <a:ext cx="109" cy="10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grpSp>
          </p:grpSp>
        </p:grpSp>
        <p:grpSp>
          <p:nvGrpSpPr>
            <p:cNvPr id="170" name="Group 169"/>
            <p:cNvGrpSpPr>
              <a:grpSpLocks noChangeAspect="1"/>
            </p:cNvGrpSpPr>
            <p:nvPr/>
          </p:nvGrpSpPr>
          <p:grpSpPr>
            <a:xfrm>
              <a:off x="408950" y="3722019"/>
              <a:ext cx="1368651" cy="548420"/>
              <a:chOff x="2795259" y="2993577"/>
              <a:chExt cx="1964670" cy="787244"/>
            </a:xfrm>
          </p:grpSpPr>
          <p:sp>
            <p:nvSpPr>
              <p:cNvPr id="210" name="Rectangle 209"/>
              <p:cNvSpPr/>
              <p:nvPr/>
            </p:nvSpPr>
            <p:spPr bwMode="auto">
              <a:xfrm>
                <a:off x="2795259" y="3417598"/>
                <a:ext cx="1295340" cy="274734"/>
              </a:xfrm>
              <a:prstGeom prst="rect">
                <a:avLst/>
              </a:prstGeom>
              <a:solidFill>
                <a:srgbClr val="8CC6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143371" rIns="89606" bIns="143371" numCol="1" spcCol="0" rtlCol="0" fromWordArt="0" anchor="ctr" anchorCtr="0" forceAA="0" compatLnSpc="1">
                <a:prstTxWarp prst="textNoShape">
                  <a:avLst/>
                </a:prstTxWarp>
                <a:noAutofit/>
              </a:bodyPr>
              <a:lstStyle/>
              <a:p>
                <a:pPr defTabSz="658722">
                  <a:defRPr/>
                </a:pPr>
                <a:r>
                  <a:rPr lang="en-US" sz="784" kern="0" dirty="0">
                    <a:gradFill>
                      <a:gsLst>
                        <a:gs pos="1250">
                          <a:srgbClr val="FFFFFF"/>
                        </a:gs>
                        <a:gs pos="48000">
                          <a:srgbClr val="FFFFFF"/>
                        </a:gs>
                      </a:gsLst>
                      <a:lin ang="5400000" scaled="0"/>
                    </a:gradFill>
                  </a:rPr>
                  <a:t>IT Admin</a:t>
                </a:r>
              </a:p>
            </p:txBody>
          </p:sp>
          <p:sp>
            <p:nvSpPr>
              <p:cNvPr id="211" name="Oval 210"/>
              <p:cNvSpPr/>
              <p:nvPr/>
            </p:nvSpPr>
            <p:spPr bwMode="auto">
              <a:xfrm>
                <a:off x="3972685" y="2993577"/>
                <a:ext cx="787244" cy="787244"/>
              </a:xfrm>
              <a:prstGeom prst="ellipse">
                <a:avLst/>
              </a:prstGeom>
              <a:solidFill>
                <a:schemeClr val="bg2"/>
              </a:solidFill>
              <a:ln w="57150">
                <a:solidFill>
                  <a:srgbClr val="8CC6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784" spc="-49" dirty="0">
                  <a:gradFill>
                    <a:gsLst>
                      <a:gs pos="36283">
                        <a:srgbClr val="FFFFFF"/>
                      </a:gs>
                      <a:gs pos="28000">
                        <a:srgbClr val="FFFFFF"/>
                      </a:gs>
                    </a:gsLst>
                    <a:lin ang="5400000" scaled="0"/>
                  </a:gradFill>
                </a:endParaRPr>
              </a:p>
            </p:txBody>
          </p:sp>
          <p:grpSp>
            <p:nvGrpSpPr>
              <p:cNvPr id="212" name="Group 211"/>
              <p:cNvGrpSpPr/>
              <p:nvPr/>
            </p:nvGrpSpPr>
            <p:grpSpPr>
              <a:xfrm>
                <a:off x="4261847" y="3095411"/>
                <a:ext cx="208919" cy="583576"/>
                <a:chOff x="8164721" y="700282"/>
                <a:chExt cx="151053" cy="421938"/>
              </a:xfrm>
              <a:solidFill>
                <a:schemeClr val="bg1">
                  <a:lumMod val="65000"/>
                  <a:lumOff val="35000"/>
                </a:schemeClr>
              </a:solidFill>
            </p:grpSpPr>
            <p:sp>
              <p:nvSpPr>
                <p:cNvPr id="213"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defRPr/>
                  </a:pPr>
                  <a:endParaRPr lang="en-US" sz="784" dirty="0">
                    <a:solidFill>
                      <a:srgbClr val="FFFFFF"/>
                    </a:solidFill>
                  </a:endParaRPr>
                </a:p>
              </p:txBody>
            </p:sp>
            <p:sp>
              <p:nvSpPr>
                <p:cNvPr id="214" name="Oval 746"/>
                <p:cNvSpPr>
                  <a:spLocks noChangeArrowheads="1"/>
                </p:cNvSpPr>
                <p:nvPr/>
              </p:nvSpPr>
              <p:spPr bwMode="auto">
                <a:xfrm>
                  <a:off x="8194257"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defRPr/>
                  </a:pPr>
                  <a:endParaRPr lang="en-US" sz="784" dirty="0">
                    <a:solidFill>
                      <a:srgbClr val="FFFFFF"/>
                    </a:solidFill>
                  </a:endParaRPr>
                </a:p>
              </p:txBody>
            </p:sp>
          </p:grpSp>
        </p:grpSp>
        <p:sp>
          <p:nvSpPr>
            <p:cNvPr id="171" name="TextBox 170"/>
            <p:cNvSpPr txBox="1"/>
            <p:nvPr/>
          </p:nvSpPr>
          <p:spPr>
            <a:xfrm>
              <a:off x="2052621" y="3642825"/>
              <a:ext cx="1065679" cy="627612"/>
            </a:xfrm>
            <a:prstGeom prst="rect">
              <a:avLst/>
            </a:prstGeom>
            <a:noFill/>
          </p:spPr>
          <p:txBody>
            <a:bodyPr wrap="square" lIns="179212" tIns="143371" rIns="179212" bIns="143371" rtlCol="0" anchor="ctr">
              <a:noAutofit/>
            </a:bodyPr>
            <a:lstStyle>
              <a:defPPr>
                <a:defRPr lang="en-US"/>
              </a:defPPr>
              <a:lvl1pPr>
                <a:lnSpc>
                  <a:spcPct val="90000"/>
                </a:lnSpc>
                <a:defRPr sz="1050" spc="-50">
                  <a:gradFill>
                    <a:gsLst>
                      <a:gs pos="2917">
                        <a:schemeClr val="tx1"/>
                      </a:gs>
                      <a:gs pos="30000">
                        <a:schemeClr val="tx1"/>
                      </a:gs>
                    </a:gsLst>
                    <a:lin ang="5400000" scaled="0"/>
                  </a:gradFill>
                  <a:latin typeface="+mj-lt"/>
                </a:defRPr>
              </a:lvl1pPr>
            </a:lstStyle>
            <a:p>
              <a:pPr defTabSz="913917">
                <a:defRPr/>
              </a:pPr>
              <a:r>
                <a:rPr lang="en-US" sz="980" dirty="0">
                  <a:solidFill>
                    <a:srgbClr val="505050"/>
                  </a:solidFill>
                </a:rPr>
                <a:t>Manage environment</a:t>
              </a:r>
            </a:p>
          </p:txBody>
        </p:sp>
        <p:cxnSp>
          <p:nvCxnSpPr>
            <p:cNvPr id="172" name="Elbow Connector 171"/>
            <p:cNvCxnSpPr>
              <a:stCxn id="217" idx="4"/>
            </p:cNvCxnSpPr>
            <p:nvPr/>
          </p:nvCxnSpPr>
          <p:spPr>
            <a:xfrm rot="16200000" flipH="1">
              <a:off x="1371579" y="2942659"/>
              <a:ext cx="331396" cy="337012"/>
            </a:xfrm>
            <a:prstGeom prst="bentConnector3">
              <a:avLst>
                <a:gd name="adj1" fmla="val 96891"/>
              </a:avLst>
            </a:prstGeom>
            <a:ln w="38100" cap="rnd">
              <a:solidFill>
                <a:srgbClr val="8CC6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99695" y="2964204"/>
              <a:ext cx="1130924" cy="627612"/>
            </a:xfrm>
            <a:prstGeom prst="rect">
              <a:avLst/>
            </a:prstGeom>
            <a:noFill/>
          </p:spPr>
          <p:txBody>
            <a:bodyPr wrap="square" lIns="179212" tIns="143371" rIns="179212" bIns="143371" rtlCol="0" anchor="t">
              <a:noAutofit/>
            </a:bodyPr>
            <a:lstStyle>
              <a:defPPr>
                <a:defRPr lang="en-US"/>
              </a:defPPr>
              <a:lvl1pPr>
                <a:lnSpc>
                  <a:spcPct val="90000"/>
                </a:lnSpc>
                <a:defRPr sz="1050" spc="-50">
                  <a:gradFill>
                    <a:gsLst>
                      <a:gs pos="2917">
                        <a:schemeClr val="tx1"/>
                      </a:gs>
                      <a:gs pos="30000">
                        <a:schemeClr val="tx1"/>
                      </a:gs>
                    </a:gsLst>
                    <a:lin ang="5400000" scaled="0"/>
                  </a:gradFill>
                  <a:latin typeface="+mj-lt"/>
                </a:defRPr>
              </a:lvl1pPr>
            </a:lstStyle>
            <a:p>
              <a:pPr algn="r" defTabSz="913917">
                <a:spcAft>
                  <a:spcPts val="392"/>
                </a:spcAft>
                <a:defRPr/>
              </a:pPr>
              <a:r>
                <a:rPr lang="en-US" sz="980" dirty="0">
                  <a:solidFill>
                    <a:srgbClr val="505050"/>
                  </a:solidFill>
                </a:rPr>
                <a:t>Use VMs</a:t>
              </a:r>
            </a:p>
            <a:p>
              <a:pPr algn="r" defTabSz="913917">
                <a:spcAft>
                  <a:spcPts val="392"/>
                </a:spcAft>
                <a:defRPr/>
              </a:pPr>
              <a:r>
                <a:rPr lang="en-US" sz="980" dirty="0">
                  <a:solidFill>
                    <a:srgbClr val="505050"/>
                  </a:solidFill>
                </a:rPr>
                <a:t>Provision VMs</a:t>
              </a:r>
            </a:p>
          </p:txBody>
        </p:sp>
        <p:sp>
          <p:nvSpPr>
            <p:cNvPr id="175" name="Rectangle 174"/>
            <p:cNvSpPr/>
            <p:nvPr/>
          </p:nvSpPr>
          <p:spPr>
            <a:xfrm>
              <a:off x="235638" y="1903523"/>
              <a:ext cx="2939607" cy="2041056"/>
            </a:xfrm>
            <a:prstGeom prst="rect">
              <a:avLst/>
            </a:prstGeom>
            <a:solidFill>
              <a:srgbClr val="CCECFF"/>
            </a:solidFill>
            <a:ln w="3175" cap="flat" cmpd="sng" algn="ctr">
              <a:noFill/>
              <a:prstDash val="solid"/>
              <a:headEnd type="none" w="med" len="med"/>
              <a:tailEnd type="none" w="med" len="med"/>
            </a:ln>
            <a:effectLst/>
          </p:spPr>
          <p:txBody>
            <a:bodyPr rot="0" spcFirstLastPara="0" vertOverflow="overflow" horzOverflow="overflow" vert="horz" wrap="square" lIns="143352" tIns="143352" rIns="143352" bIns="143352" numCol="1" spcCol="0" rtlCol="0" fromWordArt="0" anchor="b" anchorCtr="0" forceAA="0" compatLnSpc="1">
              <a:prstTxWarp prst="textNoShape">
                <a:avLst/>
              </a:prstTxWarp>
              <a:noAutofit/>
            </a:bodyPr>
            <a:lstStyle/>
            <a:p>
              <a:pPr defTabSz="671076">
                <a:defRPr/>
              </a:pPr>
              <a:endParaRPr lang="en-US" sz="1371" kern="0" spc="-49" dirty="0">
                <a:solidFill>
                  <a:srgbClr val="FFFFFF"/>
                </a:solidFill>
                <a:ea typeface="Segoe UI" pitchFamily="34" charset="0"/>
                <a:cs typeface="Segoe UI" pitchFamily="34" charset="0"/>
              </a:endParaRPr>
            </a:p>
          </p:txBody>
        </p:sp>
        <p:grpSp>
          <p:nvGrpSpPr>
            <p:cNvPr id="176" name="Group 175"/>
            <p:cNvGrpSpPr/>
            <p:nvPr/>
          </p:nvGrpSpPr>
          <p:grpSpPr>
            <a:xfrm>
              <a:off x="1724504" y="2700169"/>
              <a:ext cx="1237240" cy="681303"/>
              <a:chOff x="6318090" y="479699"/>
              <a:chExt cx="6136040" cy="3378897"/>
            </a:xfrm>
          </p:grpSpPr>
          <p:sp>
            <p:nvSpPr>
              <p:cNvPr id="198" name="Freeform 128"/>
              <p:cNvSpPr>
                <a:spLocks noChangeAspect="1"/>
              </p:cNvSpPr>
              <p:nvPr/>
            </p:nvSpPr>
            <p:spPr bwMode="black">
              <a:xfrm>
                <a:off x="6318090" y="479699"/>
                <a:ext cx="6136040" cy="33788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199" name="Rounded Rectangle 198"/>
              <p:cNvSpPr/>
              <p:nvPr/>
            </p:nvSpPr>
            <p:spPr bwMode="auto">
              <a:xfrm>
                <a:off x="7951763" y="1542492"/>
                <a:ext cx="3626069" cy="2017932"/>
              </a:xfrm>
              <a:prstGeom prst="roundRect">
                <a:avLst>
                  <a:gd name="adj" fmla="val 8795"/>
                </a:avLst>
              </a:prstGeom>
              <a:pattFill prst="ltUpDiag">
                <a:fgClr>
                  <a:srgbClr val="CDCDCD"/>
                </a:fgClr>
                <a:bgClr>
                  <a:srgbClr val="FFFFFF"/>
                </a:bgClr>
              </a:pattFill>
              <a:ln w="19050">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1175" spc="-49" dirty="0">
                  <a:gradFill>
                    <a:gsLst>
                      <a:gs pos="36283">
                        <a:srgbClr val="FFFFFF"/>
                      </a:gs>
                      <a:gs pos="28000">
                        <a:srgbClr val="FFFFFF"/>
                      </a:gs>
                    </a:gsLst>
                    <a:lin ang="5400000" scaled="0"/>
                  </a:gradFill>
                </a:endParaRPr>
              </a:p>
            </p:txBody>
          </p:sp>
          <p:grpSp>
            <p:nvGrpSpPr>
              <p:cNvPr id="200" name="Group 199"/>
              <p:cNvGrpSpPr/>
              <p:nvPr/>
            </p:nvGrpSpPr>
            <p:grpSpPr>
              <a:xfrm>
                <a:off x="8242758" y="1767632"/>
                <a:ext cx="3087733" cy="1573112"/>
                <a:chOff x="2658144" y="4680514"/>
                <a:chExt cx="3087733" cy="1573112"/>
              </a:xfrm>
            </p:grpSpPr>
            <p:sp>
              <p:nvSpPr>
                <p:cNvPr id="201"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2" name="Freeform 201"/>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3" name="Freeform 202"/>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4"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5" name="Freeform 204"/>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6" name="Freeform 205"/>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7"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8" name="Freeform 207"/>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sp>
              <p:nvSpPr>
                <p:cNvPr id="209" name="Freeform 208"/>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lumMod val="50000"/>
                  </a:schemeClr>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028" dirty="0">
                    <a:solidFill>
                      <a:srgbClr val="FFFFFF"/>
                    </a:solidFill>
                  </a:endParaRPr>
                </a:p>
              </p:txBody>
            </p:sp>
          </p:grpSp>
        </p:grpSp>
        <p:grpSp>
          <p:nvGrpSpPr>
            <p:cNvPr id="177" name="Group 176"/>
            <p:cNvGrpSpPr/>
            <p:nvPr/>
          </p:nvGrpSpPr>
          <p:grpSpPr>
            <a:xfrm>
              <a:off x="410234" y="2358151"/>
              <a:ext cx="1232862" cy="546080"/>
              <a:chOff x="1356732" y="1945124"/>
              <a:chExt cx="1777330" cy="787244"/>
            </a:xfrm>
          </p:grpSpPr>
          <p:sp>
            <p:nvSpPr>
              <p:cNvPr id="188" name="Rectangle 187"/>
              <p:cNvSpPr/>
              <p:nvPr/>
            </p:nvSpPr>
            <p:spPr bwMode="auto">
              <a:xfrm>
                <a:off x="1356732" y="2308329"/>
                <a:ext cx="1069410" cy="286612"/>
              </a:xfrm>
              <a:prstGeom prst="rect">
                <a:avLst/>
              </a:prstGeom>
              <a:solidFill>
                <a:srgbClr val="8CC6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143371" rIns="89606" bIns="143371" numCol="1" spcCol="0" rtlCol="0" fromWordArt="0" anchor="ctr" anchorCtr="0" forceAA="0" compatLnSpc="1">
                <a:prstTxWarp prst="textNoShape">
                  <a:avLst/>
                </a:prstTxWarp>
                <a:noAutofit/>
              </a:bodyPr>
              <a:lstStyle/>
              <a:p>
                <a:pPr defTabSz="658722"/>
                <a:r>
                  <a:rPr lang="en-US" sz="784" kern="0" dirty="0">
                    <a:gradFill>
                      <a:gsLst>
                        <a:gs pos="1250">
                          <a:srgbClr val="FFFFFF"/>
                        </a:gs>
                        <a:gs pos="48000">
                          <a:srgbClr val="FFFFFF"/>
                        </a:gs>
                      </a:gsLst>
                      <a:lin ang="5400000" scaled="0"/>
                    </a:gradFill>
                  </a:rPr>
                  <a:t>Developers</a:t>
                </a:r>
              </a:p>
            </p:txBody>
          </p:sp>
          <p:grpSp>
            <p:nvGrpSpPr>
              <p:cNvPr id="189" name="Group 188"/>
              <p:cNvGrpSpPr/>
              <p:nvPr/>
            </p:nvGrpSpPr>
            <p:grpSpPr>
              <a:xfrm>
                <a:off x="2346818" y="1945124"/>
                <a:ext cx="787244" cy="787244"/>
                <a:chOff x="3379883" y="1211263"/>
                <a:chExt cx="2246098" cy="2246098"/>
              </a:xfrm>
            </p:grpSpPr>
            <p:sp>
              <p:nvSpPr>
                <p:cNvPr id="190" name="Oval 189"/>
                <p:cNvSpPr/>
                <p:nvPr/>
              </p:nvSpPr>
              <p:spPr bwMode="auto">
                <a:xfrm>
                  <a:off x="3379883" y="1211263"/>
                  <a:ext cx="2246098" cy="2246098"/>
                </a:xfrm>
                <a:prstGeom prst="ellipse">
                  <a:avLst/>
                </a:prstGeom>
                <a:solidFill>
                  <a:schemeClr val="bg2"/>
                </a:solidFill>
                <a:ln w="57150">
                  <a:solidFill>
                    <a:srgbClr val="8CC6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784" spc="-49" dirty="0">
                    <a:gradFill>
                      <a:gsLst>
                        <a:gs pos="36283">
                          <a:srgbClr val="FFFFFF"/>
                        </a:gs>
                        <a:gs pos="28000">
                          <a:srgbClr val="FFFFFF"/>
                        </a:gs>
                      </a:gsLst>
                      <a:lin ang="5400000" scaled="0"/>
                    </a:gradFill>
                  </a:endParaRPr>
                </a:p>
              </p:txBody>
            </p:sp>
            <p:grpSp>
              <p:nvGrpSpPr>
                <p:cNvPr id="19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19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193" name="Oval 742"/>
                  <p:cNvSpPr>
                    <a:spLocks noChangeArrowheads="1"/>
                  </p:cNvSpPr>
                  <p:nvPr/>
                </p:nvSpPr>
                <p:spPr bwMode="auto">
                  <a:xfrm>
                    <a:off x="7616" y="-2816"/>
                    <a:ext cx="127" cy="12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19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195" name="Oval 744"/>
                  <p:cNvSpPr>
                    <a:spLocks noChangeArrowheads="1"/>
                  </p:cNvSpPr>
                  <p:nvPr/>
                </p:nvSpPr>
                <p:spPr bwMode="auto">
                  <a:xfrm>
                    <a:off x="7866" y="-2780"/>
                    <a:ext cx="109" cy="10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19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sp>
                <p:nvSpPr>
                  <p:cNvPr id="197" name="Oval 746"/>
                  <p:cNvSpPr>
                    <a:spLocks noChangeArrowheads="1"/>
                  </p:cNvSpPr>
                  <p:nvPr/>
                </p:nvSpPr>
                <p:spPr bwMode="auto">
                  <a:xfrm>
                    <a:off x="7384" y="-2780"/>
                    <a:ext cx="109" cy="108"/>
                  </a:xfrm>
                  <a:prstGeom prst="ellipse">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895909">
                      <a:defRPr/>
                    </a:pPr>
                    <a:endParaRPr lang="en-US" sz="784" dirty="0">
                      <a:solidFill>
                        <a:srgbClr val="FFFFFF"/>
                      </a:solidFill>
                    </a:endParaRPr>
                  </a:p>
                </p:txBody>
              </p:sp>
            </p:grpSp>
          </p:grpSp>
        </p:grpSp>
        <p:grpSp>
          <p:nvGrpSpPr>
            <p:cNvPr id="178" name="Group 177"/>
            <p:cNvGrpSpPr>
              <a:grpSpLocks noChangeAspect="1"/>
            </p:cNvGrpSpPr>
            <p:nvPr/>
          </p:nvGrpSpPr>
          <p:grpSpPr>
            <a:xfrm>
              <a:off x="1230469" y="3680782"/>
              <a:ext cx="548419" cy="548420"/>
              <a:chOff x="3972685" y="2993577"/>
              <a:chExt cx="787244" cy="787244"/>
            </a:xfrm>
          </p:grpSpPr>
          <p:sp>
            <p:nvSpPr>
              <p:cNvPr id="184" name="Oval 183"/>
              <p:cNvSpPr/>
              <p:nvPr/>
            </p:nvSpPr>
            <p:spPr bwMode="auto">
              <a:xfrm>
                <a:off x="3972685" y="2993577"/>
                <a:ext cx="787244" cy="787244"/>
              </a:xfrm>
              <a:prstGeom prst="ellipse">
                <a:avLst/>
              </a:prstGeom>
              <a:solidFill>
                <a:schemeClr val="bg2"/>
              </a:solidFill>
              <a:ln w="57150">
                <a:solidFill>
                  <a:srgbClr val="8CC6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defTabSz="895650" fontAlgn="base">
                  <a:lnSpc>
                    <a:spcPct val="90000"/>
                  </a:lnSpc>
                  <a:spcBef>
                    <a:spcPct val="0"/>
                  </a:spcBef>
                  <a:spcAft>
                    <a:spcPct val="0"/>
                  </a:spcAft>
                  <a:defRPr/>
                </a:pPr>
                <a:endParaRPr lang="en-US" sz="784" spc="-49" dirty="0">
                  <a:gradFill>
                    <a:gsLst>
                      <a:gs pos="36283">
                        <a:srgbClr val="FFFFFF"/>
                      </a:gs>
                      <a:gs pos="28000">
                        <a:srgbClr val="FFFFFF"/>
                      </a:gs>
                    </a:gsLst>
                    <a:lin ang="5400000" scaled="0"/>
                  </a:gradFill>
                </a:endParaRPr>
              </a:p>
            </p:txBody>
          </p:sp>
          <p:grpSp>
            <p:nvGrpSpPr>
              <p:cNvPr id="185" name="Group 184"/>
              <p:cNvGrpSpPr/>
              <p:nvPr/>
            </p:nvGrpSpPr>
            <p:grpSpPr>
              <a:xfrm>
                <a:off x="4261847" y="3095411"/>
                <a:ext cx="208919" cy="583576"/>
                <a:chOff x="8164721" y="700282"/>
                <a:chExt cx="151053" cy="421938"/>
              </a:xfrm>
              <a:solidFill>
                <a:schemeClr val="bg1">
                  <a:lumMod val="65000"/>
                  <a:lumOff val="35000"/>
                </a:schemeClr>
              </a:solidFill>
            </p:grpSpPr>
            <p:sp>
              <p:nvSpPr>
                <p:cNvPr id="186"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defRPr/>
                  </a:pPr>
                  <a:endParaRPr lang="en-US" sz="784" dirty="0">
                    <a:solidFill>
                      <a:srgbClr val="FFFFFF"/>
                    </a:solidFill>
                  </a:endParaRPr>
                </a:p>
              </p:txBody>
            </p:sp>
            <p:sp>
              <p:nvSpPr>
                <p:cNvPr id="187" name="Oval 746"/>
                <p:cNvSpPr>
                  <a:spLocks noChangeArrowheads="1"/>
                </p:cNvSpPr>
                <p:nvPr/>
              </p:nvSpPr>
              <p:spPr bwMode="auto">
                <a:xfrm>
                  <a:off x="8194257"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3917">
                    <a:defRPr/>
                  </a:pPr>
                  <a:endParaRPr lang="en-US" sz="784" dirty="0">
                    <a:solidFill>
                      <a:srgbClr val="FFFFFF"/>
                    </a:solidFill>
                  </a:endParaRPr>
                </a:p>
              </p:txBody>
            </p:sp>
          </p:grpSp>
        </p:grpSp>
        <p:sp>
          <p:nvSpPr>
            <p:cNvPr id="179" name="TextBox 178"/>
            <p:cNvSpPr txBox="1"/>
            <p:nvPr/>
          </p:nvSpPr>
          <p:spPr>
            <a:xfrm>
              <a:off x="2053908" y="3601587"/>
              <a:ext cx="1065679" cy="627612"/>
            </a:xfrm>
            <a:prstGeom prst="rect">
              <a:avLst/>
            </a:prstGeom>
            <a:noFill/>
          </p:spPr>
          <p:txBody>
            <a:bodyPr wrap="square" lIns="179212" tIns="143371" rIns="179212" bIns="143371" rtlCol="0" anchor="ctr">
              <a:noAutofit/>
            </a:bodyPr>
            <a:lstStyle>
              <a:defPPr>
                <a:defRPr lang="en-US"/>
              </a:defPPr>
              <a:lvl1pPr>
                <a:lnSpc>
                  <a:spcPct val="90000"/>
                </a:lnSpc>
                <a:defRPr sz="1050" spc="-50">
                  <a:gradFill>
                    <a:gsLst>
                      <a:gs pos="2917">
                        <a:schemeClr val="tx1"/>
                      </a:gs>
                      <a:gs pos="30000">
                        <a:schemeClr val="tx1"/>
                      </a:gs>
                    </a:gsLst>
                    <a:lin ang="5400000" scaled="0"/>
                  </a:gradFill>
                  <a:latin typeface="+mj-lt"/>
                </a:defRPr>
              </a:lvl1pPr>
            </a:lstStyle>
            <a:p>
              <a:pPr defTabSz="913917">
                <a:defRPr/>
              </a:pPr>
              <a:r>
                <a:rPr lang="en-US" sz="980" dirty="0">
                  <a:solidFill>
                    <a:srgbClr val="505050"/>
                  </a:solidFill>
                </a:rPr>
                <a:t>Manage</a:t>
              </a:r>
            </a:p>
          </p:txBody>
        </p:sp>
        <p:cxnSp>
          <p:nvCxnSpPr>
            <p:cNvPr id="180" name="Elbow Connector 179"/>
            <p:cNvCxnSpPr>
              <a:stCxn id="190" idx="4"/>
            </p:cNvCxnSpPr>
            <p:nvPr/>
          </p:nvCxnSpPr>
          <p:spPr>
            <a:xfrm rot="16200000" flipH="1">
              <a:off x="1372865" y="2901421"/>
              <a:ext cx="331396" cy="337012"/>
            </a:xfrm>
            <a:prstGeom prst="bentConnector2">
              <a:avLst/>
            </a:prstGeom>
            <a:ln w="38100" cap="rnd">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184" idx="6"/>
            </p:cNvCxnSpPr>
            <p:nvPr/>
          </p:nvCxnSpPr>
          <p:spPr>
            <a:xfrm flipV="1">
              <a:off x="1778888" y="3381473"/>
              <a:ext cx="333696" cy="573520"/>
            </a:xfrm>
            <a:prstGeom prst="bentConnector2">
              <a:avLst/>
            </a:prstGeom>
            <a:ln w="38100" cap="rnd">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300982" y="2922967"/>
              <a:ext cx="1130924" cy="627612"/>
            </a:xfrm>
            <a:prstGeom prst="rect">
              <a:avLst/>
            </a:prstGeom>
            <a:noFill/>
          </p:spPr>
          <p:txBody>
            <a:bodyPr wrap="square" lIns="179212" tIns="143371" rIns="179212" bIns="143371" rtlCol="0" anchor="t">
              <a:noAutofit/>
            </a:bodyPr>
            <a:lstStyle>
              <a:defPPr>
                <a:defRPr lang="en-US"/>
              </a:defPPr>
              <a:lvl1pPr>
                <a:lnSpc>
                  <a:spcPct val="90000"/>
                </a:lnSpc>
                <a:defRPr sz="1050" spc="-50">
                  <a:gradFill>
                    <a:gsLst>
                      <a:gs pos="2917">
                        <a:schemeClr val="tx1"/>
                      </a:gs>
                      <a:gs pos="30000">
                        <a:schemeClr val="tx1"/>
                      </a:gs>
                    </a:gsLst>
                    <a:lin ang="5400000" scaled="0"/>
                  </a:gradFill>
                  <a:latin typeface="+mj-lt"/>
                </a:defRPr>
              </a:lvl1pPr>
            </a:lstStyle>
            <a:p>
              <a:pPr algn="r" defTabSz="913917">
                <a:spcAft>
                  <a:spcPts val="392"/>
                </a:spcAft>
                <a:defRPr/>
              </a:pPr>
              <a:r>
                <a:rPr lang="en-US" sz="980" dirty="0">
                  <a:solidFill>
                    <a:srgbClr val="505050"/>
                  </a:solidFill>
                </a:rPr>
                <a:t>Use VMs</a:t>
              </a:r>
            </a:p>
            <a:p>
              <a:pPr algn="r" defTabSz="913917">
                <a:spcAft>
                  <a:spcPts val="392"/>
                </a:spcAft>
                <a:defRPr/>
              </a:pPr>
              <a:r>
                <a:rPr lang="en-US" sz="980" dirty="0">
                  <a:solidFill>
                    <a:srgbClr val="505050"/>
                  </a:solidFill>
                </a:rPr>
                <a:t>Provision VMs</a:t>
              </a:r>
            </a:p>
          </p:txBody>
        </p:sp>
      </p:grpSp>
      <p:sp>
        <p:nvSpPr>
          <p:cNvPr id="240" name="TextBox 239"/>
          <p:cNvSpPr txBox="1"/>
          <p:nvPr/>
        </p:nvSpPr>
        <p:spPr>
          <a:xfrm>
            <a:off x="9186675" y="3527087"/>
            <a:ext cx="2782053" cy="2821818"/>
          </a:xfrm>
          <a:prstGeom prst="rect">
            <a:avLst/>
          </a:prstGeom>
          <a:solidFill>
            <a:srgbClr val="FFC000"/>
          </a:solidFill>
        </p:spPr>
        <p:txBody>
          <a:bodyPr wrap="square" lIns="0" tIns="0" rIns="0" bIns="0" rtlCol="0" anchor="ctr">
            <a:noAutofit/>
          </a:bodyPr>
          <a:lstStyle>
            <a:defPPr>
              <a:defRPr lang="en-US"/>
            </a:defPPr>
            <a:lvl1pPr marR="0" lvl="0" indent="0" algn="ctr" defTabSz="914400" fontAlgn="auto">
              <a:lnSpc>
                <a:spcPct val="90000"/>
              </a:lnSpc>
              <a:spcBef>
                <a:spcPts val="0"/>
              </a:spcBef>
              <a:spcAft>
                <a:spcPts val="0"/>
              </a:spcAft>
              <a:buClrTx/>
              <a:buSzTx/>
              <a:buFontTx/>
              <a:buNone/>
              <a:tabLst/>
              <a:defRPr kumimoji="0" sz="2000" b="0" i="0" u="none" strike="noStrike" kern="0" cap="none" spc="0" normalizeH="0" baseline="0">
                <a:ln>
                  <a:noFill/>
                </a:ln>
                <a:solidFill>
                  <a:schemeClr val="bg2"/>
                </a:solidFill>
                <a:effectLst/>
                <a:uLnTx/>
                <a:uFillTx/>
                <a:latin typeface="Segoe UI"/>
              </a:defRPr>
            </a:lvl1pPr>
          </a:lstStyle>
          <a:p>
            <a:pPr marL="113604" algn="l">
              <a:spcAft>
                <a:spcPts val="588"/>
              </a:spcAft>
              <a:defRPr/>
            </a:pPr>
            <a:r>
              <a:rPr lang="en-US" sz="1372" dirty="0">
                <a:solidFill>
                  <a:srgbClr val="000000"/>
                </a:solidFill>
                <a:cs typeface="Segoe UI" pitchFamily="34" charset="0"/>
              </a:rPr>
              <a:t>Develop, test, run your applications</a:t>
            </a:r>
          </a:p>
          <a:p>
            <a:pPr marL="280121" indent="-166517" algn="l">
              <a:spcAft>
                <a:spcPts val="588"/>
              </a:spcAft>
              <a:buFont typeface="Arial" panose="020B0604020202020204" pitchFamily="34" charset="0"/>
              <a:buChar char="•"/>
              <a:defRPr/>
            </a:pPr>
            <a:r>
              <a:rPr lang="en-US" sz="1078" dirty="0">
                <a:solidFill>
                  <a:srgbClr val="000000"/>
                </a:solidFill>
              </a:rPr>
              <a:t>General education for providing a test and development environment on Microsoft Azure</a:t>
            </a:r>
          </a:p>
          <a:p>
            <a:pPr marL="280121" indent="-166517" algn="l" defTabSz="913950">
              <a:spcAft>
                <a:spcPts val="588"/>
              </a:spcAft>
              <a:buFont typeface="Arial" panose="020B0604020202020204" pitchFamily="34" charset="0"/>
              <a:buChar char="•"/>
            </a:pPr>
            <a:r>
              <a:rPr lang="en-US" sz="1078" dirty="0">
                <a:solidFill>
                  <a:srgbClr val="000000"/>
                </a:solidFill>
              </a:rPr>
              <a:t>Helps you understand the power of automatic scripting for deploying test and development environments on Microsoft Azure</a:t>
            </a:r>
          </a:p>
          <a:p>
            <a:pPr marL="280121" indent="-166517" algn="l" defTabSz="913950">
              <a:spcAft>
                <a:spcPts val="588"/>
              </a:spcAft>
              <a:buFont typeface="Arial" panose="020B0604020202020204" pitchFamily="34" charset="0"/>
              <a:buChar char="•"/>
            </a:pPr>
            <a:r>
              <a:rPr lang="en-US" sz="1078" dirty="0">
                <a:solidFill>
                  <a:srgbClr val="000000"/>
                </a:solidFill>
              </a:rPr>
              <a:t>Helps you build three different types of test and development environments for technologies such as SQL or SharePoint using scripts</a:t>
            </a:r>
            <a:r>
              <a:rPr lang="en-US" sz="1029" dirty="0">
                <a:solidFill>
                  <a:srgbClr val="000000"/>
                </a:solidFill>
              </a:rPr>
              <a:t>. </a:t>
            </a:r>
          </a:p>
          <a:p>
            <a:pPr algn="l">
              <a:defRPr/>
            </a:pPr>
            <a:r>
              <a:rPr lang="en-US" sz="1029" dirty="0">
                <a:solidFill>
                  <a:srgbClr val="000000"/>
                </a:solidFill>
              </a:rPr>
              <a:t> </a:t>
            </a:r>
          </a:p>
        </p:txBody>
      </p:sp>
      <p:sp>
        <p:nvSpPr>
          <p:cNvPr id="241" name="TextBox 240"/>
          <p:cNvSpPr txBox="1"/>
          <p:nvPr/>
        </p:nvSpPr>
        <p:spPr>
          <a:xfrm>
            <a:off x="6291338" y="3529740"/>
            <a:ext cx="2805201" cy="2819165"/>
          </a:xfrm>
          <a:prstGeom prst="rect">
            <a:avLst/>
          </a:prstGeom>
          <a:solidFill>
            <a:srgbClr val="004BBB"/>
          </a:solidFill>
        </p:spPr>
        <p:txBody>
          <a:bodyPr wrap="square" lIns="0" tIns="0" rIns="0" bIns="0" rtlCol="0" anchor="ctr">
            <a:noAutofit/>
          </a:bodyPr>
          <a:lstStyle>
            <a:defPPr>
              <a:defRPr lang="en-US"/>
            </a:defPPr>
            <a:lvl1pPr marR="0" lvl="0" indent="0" algn="ctr" defTabSz="914400" fontAlgn="auto">
              <a:lnSpc>
                <a:spcPct val="90000"/>
              </a:lnSpc>
              <a:spcBef>
                <a:spcPts val="0"/>
              </a:spcBef>
              <a:spcAft>
                <a:spcPts val="0"/>
              </a:spcAft>
              <a:buClrTx/>
              <a:buSzTx/>
              <a:buFontTx/>
              <a:buNone/>
              <a:tabLst/>
              <a:defRPr kumimoji="0" sz="2000" b="0" i="0" u="none" strike="noStrike" kern="0" cap="none" spc="0" normalizeH="0" baseline="0">
                <a:ln>
                  <a:noFill/>
                </a:ln>
                <a:solidFill>
                  <a:schemeClr val="bg2"/>
                </a:solidFill>
                <a:effectLst/>
                <a:uLnTx/>
                <a:uFillTx/>
                <a:latin typeface="Segoe UI"/>
              </a:defRPr>
            </a:lvl1pPr>
          </a:lstStyle>
          <a:p>
            <a:pPr marL="113604" algn="l">
              <a:spcAft>
                <a:spcPts val="588"/>
              </a:spcAft>
              <a:defRPr/>
            </a:pPr>
            <a:r>
              <a:rPr lang="en-US" sz="1372" dirty="0">
                <a:solidFill>
                  <a:srgbClr val="FFFFFF"/>
                </a:solidFill>
                <a:cs typeface="Segoe UI" pitchFamily="34" charset="0"/>
              </a:rPr>
              <a:t>Run, Backup or Archive </a:t>
            </a:r>
            <a:br>
              <a:rPr lang="en-US" sz="1372" dirty="0">
                <a:solidFill>
                  <a:srgbClr val="FFFFFF"/>
                </a:solidFill>
                <a:cs typeface="Segoe UI" pitchFamily="34" charset="0"/>
              </a:rPr>
            </a:br>
            <a:r>
              <a:rPr lang="en-US" sz="1372" dirty="0">
                <a:solidFill>
                  <a:srgbClr val="FFFFFF"/>
                </a:solidFill>
                <a:cs typeface="Segoe UI" pitchFamily="34" charset="0"/>
              </a:rPr>
              <a:t>Database Workloads in Azure</a:t>
            </a:r>
            <a:endParaRPr lang="en-US" sz="1372" spc="-49" dirty="0">
              <a:solidFill>
                <a:srgbClr val="FFFFFF"/>
              </a:solidFill>
              <a:ea typeface="Segoe UI" pitchFamily="34" charset="0"/>
              <a:cs typeface="Segoe UI" pitchFamily="34" charset="0"/>
            </a:endParaRPr>
          </a:p>
          <a:p>
            <a:pPr marL="342370" indent="-228766" algn="l">
              <a:spcAft>
                <a:spcPts val="588"/>
              </a:spcAft>
              <a:buFont typeface="Arial" panose="020B0604020202020204" pitchFamily="34" charset="0"/>
              <a:buChar char="•"/>
              <a:defRPr/>
            </a:pPr>
            <a:r>
              <a:rPr lang="en-US" sz="1029" dirty="0">
                <a:solidFill>
                  <a:srgbClr val="FFFFFF"/>
                </a:solidFill>
              </a:rPr>
              <a:t>Education, planning, guidance and assistance configuring a SQL VM in Azure IaaS</a:t>
            </a:r>
          </a:p>
          <a:p>
            <a:pPr marL="342370" indent="-228766" algn="l" defTabSz="913950">
              <a:spcAft>
                <a:spcPts val="588"/>
              </a:spcAft>
              <a:buFont typeface="Arial" panose="020B0604020202020204" pitchFamily="34" charset="0"/>
              <a:buChar char="•"/>
              <a:defRPr/>
            </a:pPr>
            <a:r>
              <a:rPr lang="en-US" sz="1029" dirty="0">
                <a:solidFill>
                  <a:srgbClr val="FFFFFF"/>
                </a:solidFill>
              </a:rPr>
              <a:t>Guidance on best practices for configuring Azure and the VM for optimal performance SQL Workload (data warehouse or transactional)</a:t>
            </a:r>
          </a:p>
          <a:p>
            <a:pPr marL="342370" indent="-228766" algn="l" defTabSz="913950">
              <a:spcAft>
                <a:spcPts val="588"/>
              </a:spcAft>
              <a:buFont typeface="Arial" panose="020B0604020202020204" pitchFamily="34" charset="0"/>
              <a:buChar char="•"/>
              <a:defRPr/>
            </a:pPr>
            <a:r>
              <a:rPr lang="en-US" sz="1029" dirty="0">
                <a:solidFill>
                  <a:srgbClr val="FFFFFF"/>
                </a:solidFill>
              </a:rPr>
              <a:t>Planning and configuration of networking infrastructure required to extend on premises network</a:t>
            </a:r>
          </a:p>
          <a:p>
            <a:pPr marL="342370" indent="-228766" algn="l" defTabSz="913950">
              <a:spcAft>
                <a:spcPts val="588"/>
              </a:spcAft>
              <a:buFont typeface="Arial" panose="020B0604020202020204" pitchFamily="34" charset="0"/>
              <a:buChar char="•"/>
              <a:defRPr/>
            </a:pPr>
            <a:r>
              <a:rPr lang="en-US" sz="1029" dirty="0">
                <a:solidFill>
                  <a:srgbClr val="FFFFFF"/>
                </a:solidFill>
              </a:rPr>
              <a:t>Planning and configuration of workload to secure your environment</a:t>
            </a:r>
          </a:p>
          <a:p>
            <a:pPr marL="342370" indent="-228766" algn="l" defTabSz="913950">
              <a:spcAft>
                <a:spcPts val="588"/>
              </a:spcAft>
              <a:buFont typeface="Arial" panose="020B0604020202020204" pitchFamily="34" charset="0"/>
              <a:buChar char="•"/>
              <a:defRPr/>
            </a:pPr>
            <a:r>
              <a:rPr lang="en-US" sz="1029" dirty="0">
                <a:solidFill>
                  <a:srgbClr val="FFFFFF"/>
                </a:solidFill>
              </a:rPr>
              <a:t>Planning and guidance on using Azure for disaster recovery or SQL backups</a:t>
            </a:r>
          </a:p>
        </p:txBody>
      </p:sp>
      <p:sp>
        <p:nvSpPr>
          <p:cNvPr id="242" name="TextBox 241"/>
          <p:cNvSpPr txBox="1"/>
          <p:nvPr/>
        </p:nvSpPr>
        <p:spPr>
          <a:xfrm>
            <a:off x="3357854" y="3540900"/>
            <a:ext cx="2820201" cy="2808006"/>
          </a:xfrm>
          <a:prstGeom prst="rect">
            <a:avLst/>
          </a:prstGeom>
          <a:solidFill>
            <a:schemeClr val="bg2">
              <a:lumMod val="75000"/>
            </a:schemeClr>
          </a:solidFill>
        </p:spPr>
        <p:txBody>
          <a:bodyPr wrap="square" lIns="0" tIns="0" rIns="0" bIns="0" rtlCol="0" anchor="ctr">
            <a:noAutofit/>
          </a:bodyPr>
          <a:lstStyle>
            <a:defPPr>
              <a:defRPr lang="en-US"/>
            </a:defPPr>
            <a:lvl1pPr marR="0" lvl="0" indent="0" algn="ctr" defTabSz="914400" fontAlgn="auto">
              <a:lnSpc>
                <a:spcPct val="90000"/>
              </a:lnSpc>
              <a:spcBef>
                <a:spcPts val="0"/>
              </a:spcBef>
              <a:spcAft>
                <a:spcPts val="0"/>
              </a:spcAft>
              <a:buClrTx/>
              <a:buSzTx/>
              <a:buFontTx/>
              <a:buNone/>
              <a:tabLst/>
              <a:defRPr kumimoji="0" sz="2000" b="0" i="0" u="none" strike="noStrike" kern="0" cap="none" spc="0" normalizeH="0" baseline="0">
                <a:ln>
                  <a:noFill/>
                </a:ln>
                <a:solidFill>
                  <a:schemeClr val="bg2"/>
                </a:solidFill>
                <a:effectLst/>
                <a:uLnTx/>
                <a:uFillTx/>
                <a:latin typeface="Segoe UI"/>
              </a:defRPr>
            </a:lvl1pPr>
          </a:lstStyle>
          <a:p>
            <a:pPr marL="113604" algn="l">
              <a:spcAft>
                <a:spcPts val="588"/>
              </a:spcAft>
              <a:defRPr/>
            </a:pPr>
            <a:r>
              <a:rPr lang="en-US" sz="1372" dirty="0">
                <a:solidFill>
                  <a:srgbClr val="FFFFFF"/>
                </a:solidFill>
                <a:cs typeface="Segoe UI" pitchFamily="34" charset="0"/>
              </a:rPr>
              <a:t>Collaboration and </a:t>
            </a:r>
            <a:br>
              <a:rPr lang="en-US" sz="1372" dirty="0">
                <a:solidFill>
                  <a:srgbClr val="FFFFFF"/>
                </a:solidFill>
                <a:cs typeface="Segoe UI" pitchFamily="34" charset="0"/>
              </a:rPr>
            </a:br>
            <a:r>
              <a:rPr lang="en-US" sz="1372" dirty="0">
                <a:solidFill>
                  <a:srgbClr val="FFFFFF"/>
                </a:solidFill>
                <a:cs typeface="Segoe UI" pitchFamily="34" charset="0"/>
              </a:rPr>
              <a:t>Content Management in Azure</a:t>
            </a:r>
            <a:endParaRPr lang="en-US" sz="1372" spc="-49" dirty="0">
              <a:solidFill>
                <a:srgbClr val="FFFFFF"/>
              </a:solidFill>
              <a:ea typeface="Segoe UI" pitchFamily="34" charset="0"/>
              <a:cs typeface="Segoe UI" pitchFamily="34" charset="0"/>
            </a:endParaRPr>
          </a:p>
          <a:p>
            <a:pPr marL="342370" indent="-228766" algn="l">
              <a:spcAft>
                <a:spcPts val="588"/>
              </a:spcAft>
              <a:buFont typeface="Arial" panose="020B0604020202020204" pitchFamily="34" charset="0"/>
              <a:buChar char="•"/>
              <a:defRPr/>
            </a:pPr>
            <a:r>
              <a:rPr lang="en-US" sz="1029" dirty="0">
                <a:solidFill>
                  <a:srgbClr val="FFFFFF"/>
                </a:solidFill>
              </a:rPr>
              <a:t>Education and guidance on planning, configuring and provisioning collaboration workloads using SharePoint in Azure</a:t>
            </a:r>
          </a:p>
          <a:p>
            <a:pPr marL="342370" indent="-228766" algn="l" defTabSz="913950">
              <a:spcAft>
                <a:spcPts val="588"/>
              </a:spcAft>
              <a:buFont typeface="Arial" panose="020B0604020202020204" pitchFamily="34" charset="0"/>
              <a:buChar char="•"/>
              <a:defRPr/>
            </a:pPr>
            <a:r>
              <a:rPr lang="en-US" sz="1029" dirty="0">
                <a:solidFill>
                  <a:srgbClr val="FFFFFF"/>
                </a:solidFill>
              </a:rPr>
              <a:t>Education and planning for SharePoint 2013 disaster recovery and business continuity in Azure</a:t>
            </a:r>
          </a:p>
          <a:p>
            <a:pPr marL="342370" indent="-228766" algn="l" defTabSz="913950">
              <a:spcAft>
                <a:spcPts val="588"/>
              </a:spcAft>
              <a:buFont typeface="Arial" panose="020B0604020202020204" pitchFamily="34" charset="0"/>
              <a:buChar char="•"/>
              <a:defRPr/>
            </a:pPr>
            <a:r>
              <a:rPr lang="en-US" sz="1029" dirty="0">
                <a:solidFill>
                  <a:srgbClr val="FFFFFF"/>
                </a:solidFill>
              </a:rPr>
              <a:t>Planning and configuration of networking infrastructure required to extend on premises network</a:t>
            </a:r>
          </a:p>
          <a:p>
            <a:pPr marL="342370" indent="-228766" algn="l" defTabSz="913950">
              <a:spcAft>
                <a:spcPts val="588"/>
              </a:spcAft>
              <a:buFont typeface="Arial" panose="020B0604020202020204" pitchFamily="34" charset="0"/>
              <a:buChar char="•"/>
              <a:defRPr/>
            </a:pPr>
            <a:r>
              <a:rPr lang="en-US" sz="1029" dirty="0">
                <a:solidFill>
                  <a:srgbClr val="FFFFFF"/>
                </a:solidFill>
              </a:rPr>
              <a:t>Configuration and deployment of required database and Active Directory resources </a:t>
            </a:r>
          </a:p>
          <a:p>
            <a:pPr marL="342370" indent="-228766" algn="l" defTabSz="913950">
              <a:spcAft>
                <a:spcPts val="588"/>
              </a:spcAft>
              <a:buFont typeface="Arial" panose="020B0604020202020204" pitchFamily="34" charset="0"/>
              <a:buChar char="•"/>
              <a:defRPr/>
            </a:pPr>
            <a:r>
              <a:rPr lang="en-US" sz="1029" dirty="0">
                <a:solidFill>
                  <a:srgbClr val="FFFFFF"/>
                </a:solidFill>
              </a:rPr>
              <a:t>Assistance migrating a single SharePoint instance into Azure</a:t>
            </a:r>
          </a:p>
        </p:txBody>
      </p:sp>
    </p:spTree>
    <p:extLst>
      <p:ext uri="{BB962C8B-B14F-4D97-AF65-F5344CB8AC3E}">
        <p14:creationId xmlns:p14="http://schemas.microsoft.com/office/powerpoint/2010/main" val="9348672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smtClean="0"/>
              <a:t>03: </a:t>
            </a:r>
            <a:r>
              <a:rPr lang="en-US" dirty="0"/>
              <a:t>Managing </a:t>
            </a:r>
            <a:r>
              <a:rPr lang="en-US" dirty="0" smtClean="0"/>
              <a:t>Desired State with Windows </a:t>
            </a:r>
            <a:r>
              <a:rPr lang="en-US" dirty="0" smtClean="0"/>
              <a:t>PowerShell</a:t>
            </a:r>
            <a:endParaRPr lang="en-US" dirty="0"/>
          </a:p>
        </p:txBody>
      </p:sp>
      <p:sp>
        <p:nvSpPr>
          <p:cNvPr id="8" name="Text Placeholder 7"/>
          <p:cNvSpPr>
            <a:spLocks noGrp="1"/>
          </p:cNvSpPr>
          <p:nvPr>
            <p:ph type="body" sz="quarter" idx="16"/>
          </p:nvPr>
        </p:nvSpPr>
        <p:spPr/>
        <p:txBody>
          <a:bodyPr/>
          <a:lstStyle/>
          <a:p>
            <a:r>
              <a:rPr lang="en-US" dirty="0" err="1" smtClean="0"/>
              <a:t>Powershell</a:t>
            </a:r>
            <a:r>
              <a:rPr lang="en-US" dirty="0" smtClean="0"/>
              <a:t> Progression</a:t>
            </a:r>
            <a:endParaRPr lang="en-US" dirty="0"/>
          </a:p>
        </p:txBody>
      </p:sp>
    </p:spTree>
    <p:extLst>
      <p:ext uri="{BB962C8B-B14F-4D97-AF65-F5344CB8AC3E}">
        <p14:creationId xmlns:p14="http://schemas.microsoft.com/office/powerpoint/2010/main" val="576546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008398"/>
            <a:ext cx="9935373" cy="1420603"/>
          </a:xfrm>
        </p:spPr>
        <p:txBody>
          <a:bodyPr>
            <a:normAutofit fontScale="90000"/>
          </a:bodyPr>
          <a:lstStyle/>
          <a:p>
            <a:r>
              <a:rPr lang="en-US" dirty="0" smtClean="0"/>
              <a:t>PowerShell </a:t>
            </a:r>
            <a:br>
              <a:rPr lang="en-US" dirty="0" smtClean="0"/>
            </a:br>
            <a:r>
              <a:rPr lang="en-US" dirty="0" smtClean="0"/>
              <a:t>Progression …</a:t>
            </a:r>
            <a:endParaRPr lang="en-US" dirty="0"/>
          </a:p>
        </p:txBody>
      </p:sp>
    </p:spTree>
    <p:extLst>
      <p:ext uri="{BB962C8B-B14F-4D97-AF65-F5344CB8AC3E}">
        <p14:creationId xmlns:p14="http://schemas.microsoft.com/office/powerpoint/2010/main" val="205024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600712"/>
          </a:xfrm>
          <a:prstGeom prst="rect">
            <a:avLst/>
          </a:prstGeom>
        </p:spPr>
        <p:txBody>
          <a:bodyPr/>
          <a:lstStyle/>
          <a:p>
            <a:pPr>
              <a:spcAft>
                <a:spcPts val="1200"/>
              </a:spcAft>
            </a:pPr>
            <a:r>
              <a:rPr lang="en-US" sz="3600" dirty="0"/>
              <a:t> </a:t>
            </a:r>
            <a:r>
              <a:rPr lang="en-US" sz="2800" dirty="0"/>
              <a:t>Simplifies configuration</a:t>
            </a:r>
          </a:p>
          <a:p>
            <a:pPr>
              <a:spcAft>
                <a:spcPts val="1200"/>
              </a:spcAft>
            </a:pPr>
            <a:r>
              <a:rPr lang="en-US" sz="2800" dirty="0"/>
              <a:t> Prevents configuration drift</a:t>
            </a:r>
          </a:p>
          <a:p>
            <a:pPr>
              <a:spcAft>
                <a:spcPts val="1200"/>
              </a:spcAft>
            </a:pPr>
            <a:r>
              <a:rPr lang="en-US" sz="2800" dirty="0"/>
              <a:t> Flexible deployment options</a:t>
            </a:r>
          </a:p>
          <a:p>
            <a:pPr>
              <a:spcAft>
                <a:spcPts val="1200"/>
              </a:spcAft>
            </a:pPr>
            <a:r>
              <a:rPr lang="en-US" sz="2800" dirty="0"/>
              <a:t> Enables continuous deployment</a:t>
            </a:r>
          </a:p>
        </p:txBody>
      </p:sp>
      <p:sp>
        <p:nvSpPr>
          <p:cNvPr id="2" name="Title 1"/>
          <p:cNvSpPr>
            <a:spLocks noGrp="1"/>
          </p:cNvSpPr>
          <p:nvPr>
            <p:ph type="title"/>
          </p:nvPr>
        </p:nvSpPr>
        <p:spPr>
          <a:xfrm>
            <a:off x="166396" y="0"/>
            <a:ext cx="10515600" cy="1325563"/>
          </a:xfrm>
        </p:spPr>
        <p:txBody>
          <a:bodyPr>
            <a:normAutofit/>
          </a:bodyPr>
          <a:lstStyle/>
          <a:p>
            <a:r>
              <a:rPr lang="en-US" dirty="0" smtClean="0"/>
              <a:t>PowerShell Desired State Configuration (DSC)…</a:t>
            </a:r>
            <a:endParaRPr lang="en-US" dirty="0"/>
          </a:p>
        </p:txBody>
      </p:sp>
      <p:graphicFrame>
        <p:nvGraphicFramePr>
          <p:cNvPr id="4" name="Diagram 3"/>
          <p:cNvGraphicFramePr/>
          <p:nvPr>
            <p:extLst/>
          </p:nvPr>
        </p:nvGraphicFramePr>
        <p:xfrm>
          <a:off x="1090961" y="2906086"/>
          <a:ext cx="10573180" cy="4482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953239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DSC Leveraged</a:t>
            </a:r>
            <a:endParaRPr lang="en-US" dirty="0"/>
          </a:p>
        </p:txBody>
      </p:sp>
      <p:sp>
        <p:nvSpPr>
          <p:cNvPr id="6" name="Folded Corner 5"/>
          <p:cNvSpPr/>
          <p:nvPr/>
        </p:nvSpPr>
        <p:spPr bwMode="auto">
          <a:xfrm>
            <a:off x="717451" y="1580241"/>
            <a:ext cx="4407422" cy="4575289"/>
          </a:xfrm>
          <a:prstGeom prst="foldedCorner">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u="sng" dirty="0">
              <a:solidFill>
                <a:srgbClr val="D2D2D2">
                  <a:lumMod val="50000"/>
                </a:srgbClr>
              </a:solidFill>
              <a:ea typeface="Segoe UI" pitchFamily="34" charset="0"/>
              <a:cs typeface="Segoe UI" pitchFamily="34" charset="0"/>
            </a:endParaRPr>
          </a:p>
        </p:txBody>
      </p:sp>
      <p:sp>
        <p:nvSpPr>
          <p:cNvPr id="8" name="Rounded Rectangle 7"/>
          <p:cNvSpPr/>
          <p:nvPr/>
        </p:nvSpPr>
        <p:spPr bwMode="auto">
          <a:xfrm rot="1777641">
            <a:off x="930663" y="2495062"/>
            <a:ext cx="1344638"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Intent</a:t>
            </a:r>
          </a:p>
        </p:txBody>
      </p:sp>
      <p:sp>
        <p:nvSpPr>
          <p:cNvPr id="9" name="Rounded Rectangle 8"/>
          <p:cNvSpPr/>
          <p:nvPr/>
        </p:nvSpPr>
        <p:spPr bwMode="auto">
          <a:xfrm rot="20136202">
            <a:off x="548246" y="3005179"/>
            <a:ext cx="4074688"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Logging &amp; Error Handling</a:t>
            </a:r>
          </a:p>
        </p:txBody>
      </p:sp>
      <p:sp>
        <p:nvSpPr>
          <p:cNvPr id="10" name="Rounded Rectangle 9"/>
          <p:cNvSpPr/>
          <p:nvPr/>
        </p:nvSpPr>
        <p:spPr bwMode="auto">
          <a:xfrm rot="612429">
            <a:off x="2135317" y="3747795"/>
            <a:ext cx="2991007"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Reboot Resiliency</a:t>
            </a:r>
          </a:p>
        </p:txBody>
      </p:sp>
      <p:sp>
        <p:nvSpPr>
          <p:cNvPr id="11" name="Rounded Rectangle 10"/>
          <p:cNvSpPr/>
          <p:nvPr/>
        </p:nvSpPr>
        <p:spPr bwMode="auto">
          <a:xfrm>
            <a:off x="642749" y="5266125"/>
            <a:ext cx="3266379"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Technology Specific</a:t>
            </a:r>
          </a:p>
        </p:txBody>
      </p:sp>
      <p:sp>
        <p:nvSpPr>
          <p:cNvPr id="12" name="Rounded Rectangle 11"/>
          <p:cNvSpPr/>
          <p:nvPr/>
        </p:nvSpPr>
        <p:spPr bwMode="auto">
          <a:xfrm rot="415524">
            <a:off x="1267136" y="1877945"/>
            <a:ext cx="3809805"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Dependency Resolution</a:t>
            </a:r>
          </a:p>
        </p:txBody>
      </p:sp>
      <p:sp>
        <p:nvSpPr>
          <p:cNvPr id="13" name="Rounded Rectangle 12"/>
          <p:cNvSpPr/>
          <p:nvPr/>
        </p:nvSpPr>
        <p:spPr bwMode="auto">
          <a:xfrm rot="1194091">
            <a:off x="828112" y="4610196"/>
            <a:ext cx="4186101" cy="62105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Repeatable Automation</a:t>
            </a:r>
          </a:p>
        </p:txBody>
      </p:sp>
      <p:sp>
        <p:nvSpPr>
          <p:cNvPr id="17" name="Rounded Rectangle 16"/>
          <p:cNvSpPr/>
          <p:nvPr/>
        </p:nvSpPr>
        <p:spPr bwMode="auto">
          <a:xfrm>
            <a:off x="6693616" y="2745725"/>
            <a:ext cx="4183316" cy="204311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2353" b="1" dirty="0">
                <a:solidFill>
                  <a:srgbClr val="505050"/>
                </a:solidFill>
                <a:ea typeface="Segoe UI" pitchFamily="34" charset="0"/>
                <a:cs typeface="Segoe UI" pitchFamily="34" charset="0"/>
              </a:rPr>
              <a:t>DSC </a:t>
            </a:r>
            <a:r>
              <a:rPr lang="en-US" sz="2353" b="1" dirty="0" smtClean="0">
                <a:solidFill>
                  <a:srgbClr val="505050"/>
                </a:solidFill>
                <a:ea typeface="Segoe UI" pitchFamily="34" charset="0"/>
                <a:cs typeface="Segoe UI" pitchFamily="34" charset="0"/>
              </a:rPr>
              <a:t>Engine (local </a:t>
            </a:r>
            <a:r>
              <a:rPr lang="en-US" sz="2353" b="1" dirty="0" err="1" smtClean="0">
                <a:solidFill>
                  <a:srgbClr val="505050"/>
                </a:solidFill>
                <a:ea typeface="Segoe UI" pitchFamily="34" charset="0"/>
                <a:cs typeface="Segoe UI" pitchFamily="34" charset="0"/>
              </a:rPr>
              <a:t>config</a:t>
            </a:r>
            <a:r>
              <a:rPr lang="en-US" sz="2353" b="1" dirty="0" smtClean="0">
                <a:solidFill>
                  <a:srgbClr val="505050"/>
                </a:solidFill>
                <a:ea typeface="Segoe UI" pitchFamily="34" charset="0"/>
                <a:cs typeface="Segoe UI" pitchFamily="34" charset="0"/>
              </a:rPr>
              <a:t> </a:t>
            </a:r>
            <a:r>
              <a:rPr lang="en-US" sz="2353" b="1" dirty="0" err="1" smtClean="0">
                <a:solidFill>
                  <a:srgbClr val="505050"/>
                </a:solidFill>
                <a:ea typeface="Segoe UI" pitchFamily="34" charset="0"/>
                <a:cs typeface="Segoe UI" pitchFamily="34" charset="0"/>
              </a:rPr>
              <a:t>mgr</a:t>
            </a:r>
            <a:r>
              <a:rPr lang="en-US" sz="2353" b="1" dirty="0" smtClean="0">
                <a:solidFill>
                  <a:srgbClr val="505050"/>
                </a:solidFill>
                <a:ea typeface="Segoe UI" pitchFamily="34" charset="0"/>
                <a:cs typeface="Segoe UI" pitchFamily="34" charset="0"/>
              </a:rPr>
              <a:t>)</a:t>
            </a:r>
            <a:endParaRPr lang="en-US" sz="2353" b="1" dirty="0">
              <a:solidFill>
                <a:srgbClr val="505050"/>
              </a:solidFill>
              <a:ea typeface="Segoe UI" pitchFamily="34" charset="0"/>
              <a:cs typeface="Segoe UI" pitchFamily="34" charset="0"/>
            </a:endParaRP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Dependency Resolution</a:t>
            </a: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Logging &amp; Error Handling</a:t>
            </a: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Reboot Resiliency</a:t>
            </a: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Repeatable Automation</a:t>
            </a:r>
          </a:p>
        </p:txBody>
      </p:sp>
      <p:grpSp>
        <p:nvGrpSpPr>
          <p:cNvPr id="30" name="Group 29"/>
          <p:cNvGrpSpPr/>
          <p:nvPr/>
        </p:nvGrpSpPr>
        <p:grpSpPr>
          <a:xfrm>
            <a:off x="6618915" y="5047726"/>
            <a:ext cx="4631528" cy="1419339"/>
            <a:chOff x="6751637" y="5326062"/>
            <a:chExt cx="4724400" cy="1447800"/>
          </a:xfrm>
        </p:grpSpPr>
        <p:sp>
          <p:nvSpPr>
            <p:cNvPr id="26" name="Rounded Rectangle 25"/>
            <p:cNvSpPr/>
            <p:nvPr/>
          </p:nvSpPr>
          <p:spPr bwMode="auto">
            <a:xfrm>
              <a:off x="7208837" y="57963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5" name="Rounded Rectangle 24"/>
            <p:cNvSpPr/>
            <p:nvPr/>
          </p:nvSpPr>
          <p:spPr bwMode="auto">
            <a:xfrm>
              <a:off x="7056437" y="56439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4" name="Rounded Rectangle 23"/>
            <p:cNvSpPr/>
            <p:nvPr/>
          </p:nvSpPr>
          <p:spPr bwMode="auto">
            <a:xfrm>
              <a:off x="6904037" y="54915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8" name="Rounded Rectangle 17"/>
            <p:cNvSpPr/>
            <p:nvPr/>
          </p:nvSpPr>
          <p:spPr bwMode="auto">
            <a:xfrm>
              <a:off x="6751637" y="5326062"/>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b="1" dirty="0">
                  <a:solidFill>
                    <a:srgbClr val="505050"/>
                  </a:solidFill>
                  <a:ea typeface="Segoe UI" pitchFamily="34" charset="0"/>
                  <a:cs typeface="Segoe UI" pitchFamily="34" charset="0"/>
                </a:rPr>
                <a:t>Resources</a:t>
              </a: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Technology Specific</a:t>
              </a:r>
            </a:p>
          </p:txBody>
        </p:sp>
      </p:grpSp>
      <p:sp>
        <p:nvSpPr>
          <p:cNvPr id="2" name="Right Arrow 1"/>
          <p:cNvSpPr/>
          <p:nvPr/>
        </p:nvSpPr>
        <p:spPr bwMode="auto">
          <a:xfrm>
            <a:off x="5423681" y="3503702"/>
            <a:ext cx="1120531" cy="597617"/>
          </a:xfrm>
          <a:prstGeom prst="rightArrow">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6618915" y="789383"/>
            <a:ext cx="4930336" cy="1683553"/>
            <a:chOff x="6751637" y="804715"/>
            <a:chExt cx="5029200" cy="1717312"/>
          </a:xfrm>
        </p:grpSpPr>
        <p:sp>
          <p:nvSpPr>
            <p:cNvPr id="22" name="Rounded Rectangle 21"/>
            <p:cNvSpPr/>
            <p:nvPr/>
          </p:nvSpPr>
          <p:spPr bwMode="auto">
            <a:xfrm>
              <a:off x="7513637" y="8047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1" name="Rounded Rectangle 20"/>
            <p:cNvSpPr/>
            <p:nvPr/>
          </p:nvSpPr>
          <p:spPr bwMode="auto">
            <a:xfrm>
              <a:off x="7361237" y="9571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0" name="Rounded Rectangle 19"/>
            <p:cNvSpPr/>
            <p:nvPr/>
          </p:nvSpPr>
          <p:spPr bwMode="auto">
            <a:xfrm>
              <a:off x="7208837" y="11095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9" name="Rounded Rectangle 18"/>
            <p:cNvSpPr/>
            <p:nvPr/>
          </p:nvSpPr>
          <p:spPr bwMode="auto">
            <a:xfrm>
              <a:off x="7056437" y="12619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5" name="Rounded Rectangle 14"/>
            <p:cNvSpPr/>
            <p:nvPr/>
          </p:nvSpPr>
          <p:spPr bwMode="auto">
            <a:xfrm>
              <a:off x="6904037" y="14143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6" name="Rounded Rectangle 15"/>
            <p:cNvSpPr/>
            <p:nvPr/>
          </p:nvSpPr>
          <p:spPr bwMode="auto">
            <a:xfrm>
              <a:off x="6751637" y="1582181"/>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b="1" dirty="0">
                  <a:solidFill>
                    <a:srgbClr val="505050"/>
                  </a:solidFill>
                  <a:ea typeface="Segoe UI" pitchFamily="34" charset="0"/>
                  <a:cs typeface="Segoe UI" pitchFamily="34" charset="0"/>
                </a:rPr>
                <a:t>Configuration</a:t>
              </a:r>
            </a:p>
            <a:p>
              <a:pPr algn="r" defTabSz="914102" fontAlgn="base">
                <a:lnSpc>
                  <a:spcPct val="90000"/>
                </a:lnSpc>
                <a:spcBef>
                  <a:spcPct val="0"/>
                </a:spcBef>
                <a:spcAft>
                  <a:spcPct val="0"/>
                </a:spcAft>
              </a:pPr>
              <a:r>
                <a:rPr lang="en-US" sz="2353" dirty="0">
                  <a:solidFill>
                    <a:srgbClr val="505050"/>
                  </a:solidFill>
                  <a:ea typeface="Segoe UI" pitchFamily="34" charset="0"/>
                  <a:cs typeface="Segoe UI" pitchFamily="34" charset="0"/>
                </a:rPr>
                <a:t>Intent</a:t>
              </a:r>
            </a:p>
          </p:txBody>
        </p:sp>
      </p:grpSp>
      <p:sp>
        <p:nvSpPr>
          <p:cNvPr id="4" name="TextBox 3"/>
          <p:cNvSpPr txBox="1"/>
          <p:nvPr/>
        </p:nvSpPr>
        <p:spPr>
          <a:xfrm>
            <a:off x="1128967" y="1115183"/>
            <a:ext cx="2913245" cy="615522"/>
          </a:xfrm>
          <a:prstGeom prst="rect">
            <a:avLst/>
          </a:prstGeom>
          <a:noFill/>
        </p:spPr>
        <p:txBody>
          <a:bodyPr wrap="square" lIns="179285" tIns="143428" rIns="179285" bIns="143428" rtlCol="0">
            <a:spAutoFit/>
          </a:bodyPr>
          <a:lstStyle/>
          <a:p>
            <a:pPr>
              <a:lnSpc>
                <a:spcPct val="90000"/>
              </a:lnSpc>
              <a:spcAft>
                <a:spcPts val="588"/>
              </a:spcAft>
            </a:pPr>
            <a:r>
              <a:rPr lang="en-US" sz="2353" b="1" u="sng" dirty="0">
                <a:ea typeface="Segoe UI" pitchFamily="34" charset="0"/>
                <a:cs typeface="Segoe UI" pitchFamily="34" charset="0"/>
              </a:rPr>
              <a:t>Traditional Scripts</a:t>
            </a:r>
          </a:p>
        </p:txBody>
      </p:sp>
    </p:spTree>
    <p:custDataLst>
      <p:tags r:id="rId1"/>
    </p:custDataLst>
    <p:extLst>
      <p:ext uri="{BB962C8B-B14F-4D97-AF65-F5344CB8AC3E}">
        <p14:creationId xmlns:p14="http://schemas.microsoft.com/office/powerpoint/2010/main" val="3207136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17">
                                            <p:txEl>
                                              <p:pRg st="1" end="1"/>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17">
                                            <p:txEl>
                                              <p:pRg st="2" end="2"/>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7">
                                            <p:txEl>
                                              <p:pRg st="3" end="3"/>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p:bldP spid="12" grpId="0"/>
      <p:bldP spid="13" grpId="0"/>
      <p:bldP spid="17" grpId="0" animBg="1"/>
      <p:bldP spid="2"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DSC Terminology</a:t>
            </a:r>
            <a:endParaRPr lang="en-US" dirty="0"/>
          </a:p>
        </p:txBody>
      </p:sp>
      <p:sp>
        <p:nvSpPr>
          <p:cNvPr id="3" name="TextBox 2"/>
          <p:cNvSpPr txBox="1"/>
          <p:nvPr/>
        </p:nvSpPr>
        <p:spPr>
          <a:xfrm>
            <a:off x="818974" y="1305650"/>
            <a:ext cx="10720874" cy="447814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Configuration</a:t>
            </a:r>
            <a:r>
              <a:rPr lang="en-US" sz="2000" dirty="0" smtClean="0">
                <a:solidFill>
                  <a:schemeClr val="tx1">
                    <a:lumMod val="75000"/>
                    <a:lumOff val="25000"/>
                  </a:schemeClr>
                </a:solidFill>
              </a:rPr>
              <a:t> – this is a new PowerShell keyword used to collect a block of configuration information for the VM</a:t>
            </a:r>
          </a:p>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Node</a:t>
            </a:r>
            <a:r>
              <a:rPr lang="en-US" sz="2000" dirty="0" smtClean="0">
                <a:solidFill>
                  <a:schemeClr val="tx1">
                    <a:lumMod val="75000"/>
                    <a:lumOff val="25000"/>
                  </a:schemeClr>
                </a:solidFill>
              </a:rPr>
              <a:t> – this is the name of the target computer, which can be a variable</a:t>
            </a:r>
          </a:p>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Resource</a:t>
            </a:r>
            <a:r>
              <a:rPr lang="en-US" sz="2000" dirty="0" smtClean="0">
                <a:solidFill>
                  <a:schemeClr val="tx1">
                    <a:lumMod val="75000"/>
                    <a:lumOff val="25000"/>
                  </a:schemeClr>
                </a:solidFill>
              </a:rPr>
              <a:t> – DSC comes with a set of built in system configuration resources that will be deployed to the VM for configuration</a:t>
            </a:r>
          </a:p>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MOF file </a:t>
            </a:r>
            <a:r>
              <a:rPr lang="en-US" sz="2000" dirty="0" smtClean="0">
                <a:solidFill>
                  <a:schemeClr val="tx1">
                    <a:lumMod val="75000"/>
                    <a:lumOff val="25000"/>
                  </a:schemeClr>
                </a:solidFill>
              </a:rPr>
              <a:t>- </a:t>
            </a:r>
            <a:r>
              <a:rPr lang="en-US" sz="2000" dirty="0">
                <a:solidFill>
                  <a:schemeClr val="tx1">
                    <a:lumMod val="75000"/>
                    <a:lumOff val="25000"/>
                  </a:schemeClr>
                </a:solidFill>
              </a:rPr>
              <a:t>DSC tells the target nodes what configuration they should have by sending a MOF file with that </a:t>
            </a:r>
            <a:r>
              <a:rPr lang="en-US" sz="2000" dirty="0" smtClean="0">
                <a:solidFill>
                  <a:schemeClr val="tx1">
                    <a:lumMod val="75000"/>
                    <a:lumOff val="25000"/>
                  </a:schemeClr>
                </a:solidFill>
              </a:rPr>
              <a:t>information </a:t>
            </a:r>
            <a:r>
              <a:rPr lang="en-US" sz="2000" dirty="0">
                <a:solidFill>
                  <a:schemeClr val="tx1">
                    <a:lumMod val="75000"/>
                    <a:lumOff val="25000"/>
                  </a:schemeClr>
                </a:solidFill>
              </a:rPr>
              <a:t>to each node, where the Local Configuration Manager implements the desired configuration</a:t>
            </a:r>
            <a:endParaRPr lang="en-US" sz="2000" dirty="0" smtClean="0">
              <a:solidFill>
                <a:schemeClr val="tx1">
                  <a:lumMod val="75000"/>
                  <a:lumOff val="25000"/>
                </a:schemeClr>
              </a:solidFill>
            </a:endParaRPr>
          </a:p>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Local Configuration Manager (LCM)– </a:t>
            </a:r>
            <a:r>
              <a:rPr lang="en-US" sz="2000" dirty="0" smtClean="0">
                <a:solidFill>
                  <a:schemeClr val="tx1">
                    <a:lumMod val="75000"/>
                    <a:lumOff val="25000"/>
                  </a:schemeClr>
                </a:solidFill>
              </a:rPr>
              <a:t>DSC engine that runs on all target nodes. Calls configuration resources that are included in the configuration script</a:t>
            </a:r>
          </a:p>
          <a:p>
            <a:pPr marL="285750" indent="-285750">
              <a:spcBef>
                <a:spcPts val="600"/>
              </a:spcBef>
              <a:buFont typeface="Arial" panose="020B0604020202020204" pitchFamily="34" charset="0"/>
              <a:buChar char="•"/>
            </a:pPr>
            <a:r>
              <a:rPr lang="en-US" sz="2000" b="1" dirty="0" smtClean="0">
                <a:solidFill>
                  <a:schemeClr val="tx1">
                    <a:lumMod val="75000"/>
                    <a:lumOff val="25000"/>
                  </a:schemeClr>
                </a:solidFill>
              </a:rPr>
              <a:t>DSC Pull Server </a:t>
            </a:r>
            <a:r>
              <a:rPr lang="en-US" sz="2000" dirty="0" smtClean="0">
                <a:solidFill>
                  <a:schemeClr val="tx1">
                    <a:lumMod val="75000"/>
                    <a:lumOff val="25000"/>
                  </a:schemeClr>
                </a:solidFill>
              </a:rPr>
              <a:t>– LCM on node performs compliance check and if necessary pulls script from another server</a:t>
            </a:r>
          </a:p>
          <a:p>
            <a:endParaRPr lang="en-US" sz="2000" dirty="0">
              <a:solidFill>
                <a:schemeClr val="tx1">
                  <a:lumMod val="75000"/>
                  <a:lumOff val="25000"/>
                </a:schemeClr>
              </a:solidFill>
            </a:endParaRPr>
          </a:p>
        </p:txBody>
      </p:sp>
    </p:spTree>
    <p:extLst>
      <p:ext uri="{BB962C8B-B14F-4D97-AF65-F5344CB8AC3E}">
        <p14:creationId xmlns:p14="http://schemas.microsoft.com/office/powerpoint/2010/main" val="21775909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Demo: Explore </a:t>
            </a:r>
            <a:r>
              <a:rPr lang="en-US" dirty="0" err="1" smtClean="0"/>
              <a:t>Powershell</a:t>
            </a:r>
            <a:r>
              <a:rPr lang="en-US" dirty="0" smtClean="0"/>
              <a:t> DSC Configuration sample</a:t>
            </a:r>
            <a:endParaRPr lang="en-US" dirty="0"/>
          </a:p>
        </p:txBody>
      </p:sp>
    </p:spTree>
    <p:extLst>
      <p:ext uri="{BB962C8B-B14F-4D97-AF65-F5344CB8AC3E}">
        <p14:creationId xmlns:p14="http://schemas.microsoft.com/office/powerpoint/2010/main" val="633649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186674"/>
            <a:ext cx="8590736" cy="2697605"/>
          </a:xfrm>
        </p:spPr>
        <p:txBody>
          <a:bodyPr>
            <a:normAutofit fontScale="90000"/>
          </a:bodyPr>
          <a:lstStyle/>
          <a:p>
            <a:r>
              <a:rPr lang="en-US" dirty="0" smtClean="0"/>
              <a:t>Simplify </a:t>
            </a:r>
            <a:br>
              <a:rPr lang="en-US" dirty="0" smtClean="0"/>
            </a:br>
            <a:r>
              <a:rPr lang="en-US" dirty="0" smtClean="0"/>
              <a:t>Configuration</a:t>
            </a:r>
            <a:br>
              <a:rPr lang="en-US" dirty="0" smtClean="0"/>
            </a:br>
            <a:r>
              <a:rPr lang="en-US" sz="4705" dirty="0"/>
              <a:t>Set up webservers</a:t>
            </a:r>
            <a:endParaRPr lang="en-US" dirty="0"/>
          </a:p>
        </p:txBody>
      </p:sp>
    </p:spTree>
    <p:extLst>
      <p:ext uri="{BB962C8B-B14F-4D97-AF65-F5344CB8AC3E}">
        <p14:creationId xmlns:p14="http://schemas.microsoft.com/office/powerpoint/2010/main" val="302407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Vertical Scroll 36"/>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3" name="Title 2"/>
          <p:cNvSpPr>
            <a:spLocks noGrp="1"/>
          </p:cNvSpPr>
          <p:nvPr>
            <p:ph type="title"/>
          </p:nvPr>
        </p:nvSpPr>
        <p:spPr>
          <a:xfrm>
            <a:off x="408992" y="130382"/>
            <a:ext cx="10515600" cy="1325563"/>
          </a:xfrm>
        </p:spPr>
        <p:txBody>
          <a:bodyPr/>
          <a:lstStyle/>
          <a:p>
            <a:r>
              <a:rPr lang="en-US" dirty="0" smtClean="0"/>
              <a:t>Configuration Drift with standard scripts</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741" y="561981"/>
            <a:ext cx="1680797" cy="168079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741" y="2654543"/>
            <a:ext cx="1680797" cy="168079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797" y="3746484"/>
            <a:ext cx="1680797" cy="1680797"/>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27" y="1619714"/>
            <a:ext cx="1680797" cy="168079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858" y="4586882"/>
            <a:ext cx="1680797" cy="168079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9304" y="1754676"/>
            <a:ext cx="1195232" cy="1099946"/>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4610" y="3912317"/>
            <a:ext cx="1195232" cy="1099946"/>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1640" y="4766205"/>
            <a:ext cx="1195232" cy="109994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5406" y="2811192"/>
            <a:ext cx="1195232" cy="1099946"/>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5406" y="796170"/>
            <a:ext cx="1195232" cy="1099946"/>
          </a:xfrm>
          <a:prstGeom prst="rect">
            <a:avLst/>
          </a:prstGeom>
        </p:spPr>
      </p:pic>
      <p:sp>
        <p:nvSpPr>
          <p:cNvPr id="26" name="Vertical Scroll 25"/>
          <p:cNvSpPr/>
          <p:nvPr/>
        </p:nvSpPr>
        <p:spPr bwMode="auto">
          <a:xfrm>
            <a:off x="527283" y="2099452"/>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28" name="&quot;No&quot; Symbol 27"/>
          <p:cNvSpPr>
            <a:spLocks noChangeAspect="1"/>
          </p:cNvSpPr>
          <p:nvPr/>
        </p:nvSpPr>
        <p:spPr bwMode="auto">
          <a:xfrm>
            <a:off x="7409304" y="2242778"/>
            <a:ext cx="952451" cy="975611"/>
          </a:xfrm>
          <a:prstGeom prst="noSmoking">
            <a:avLst/>
          </a:prstGeom>
          <a:ln w="3175">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9" name="&quot;No&quot; Symbol 28"/>
          <p:cNvSpPr>
            <a:spLocks noChangeAspect="1"/>
          </p:cNvSpPr>
          <p:nvPr/>
        </p:nvSpPr>
        <p:spPr bwMode="auto">
          <a:xfrm>
            <a:off x="9256464" y="5167629"/>
            <a:ext cx="952451" cy="975611"/>
          </a:xfrm>
          <a:prstGeom prst="noSmoking">
            <a:avLst/>
          </a:prstGeom>
          <a:ln w="3175">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4" name="Vertical Scroll 33"/>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35" name="Vertical Scroll 34"/>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36" name="Vertical Scroll 35"/>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38" name="Vertical Scroll 37"/>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46" name="Vertical Scroll 45"/>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
        <p:nvSpPr>
          <p:cNvPr id="47" name="Vertical Scroll 46"/>
          <p:cNvSpPr/>
          <p:nvPr/>
        </p:nvSpPr>
        <p:spPr bwMode="auto">
          <a:xfrm>
            <a:off x="493345" y="2084363"/>
            <a:ext cx="2315764" cy="2523427"/>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ln w="0"/>
                <a:solidFill>
                  <a:srgbClr val="DC3C00"/>
                </a:solidFill>
                <a:effectLst>
                  <a:outerShdw blurRad="38100" dist="25400" dir="5400000" algn="ctr" rotWithShape="0">
                    <a:srgbClr val="6E747A">
                      <a:alpha val="43000"/>
                    </a:srgbClr>
                  </a:outerShdw>
                </a:effectLst>
              </a:rPr>
              <a:t>Traditional Script</a:t>
            </a:r>
          </a:p>
        </p:txBody>
      </p:sp>
    </p:spTree>
    <p:extLst>
      <p:ext uri="{BB962C8B-B14F-4D97-AF65-F5344CB8AC3E}">
        <p14:creationId xmlns:p14="http://schemas.microsoft.com/office/powerpoint/2010/main" val="1011707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55374E-6 -3.61779E-6 L 0.62101 -3.61779E-6 " pathEditMode="relative" rAng="0" ptsTypes="AA">
                                      <p:cBhvr>
                                        <p:cTn id="6" dur="2000" fill="hold"/>
                                        <p:tgtEl>
                                          <p:spTgt spid="26"/>
                                        </p:tgtEl>
                                        <p:attrNameLst>
                                          <p:attrName>ppt_x</p:attrName>
                                          <p:attrName>ppt_y</p:attrName>
                                        </p:attrNameLst>
                                      </p:cBhvr>
                                      <p:rCtr x="31044" y="0"/>
                                    </p:animMotion>
                                  </p:childTnLst>
                                </p:cTn>
                              </p:par>
                              <p:par>
                                <p:cTn id="7" presetID="6" presetClass="emph" presetSubtype="0" fill="hold" grpId="1" nodeType="withEffect">
                                  <p:stCondLst>
                                    <p:cond delay="0"/>
                                  </p:stCondLst>
                                  <p:childTnLst>
                                    <p:animScale>
                                      <p:cBhvr>
                                        <p:cTn id="8" dur="2000" fill="hold"/>
                                        <p:tgtEl>
                                          <p:spTgt spid="26"/>
                                        </p:tgtEl>
                                      </p:cBhvr>
                                      <p:by x="50000" y="50000"/>
                                    </p:animScale>
                                  </p:childTnLst>
                                </p:cTn>
                              </p:par>
                            </p:childTnLst>
                          </p:cTn>
                        </p:par>
                        <p:par>
                          <p:cTn id="9" fill="hold">
                            <p:stCondLst>
                              <p:cond delay="2000"/>
                            </p:stCondLst>
                            <p:childTnLst>
                              <p:par>
                                <p:cTn id="10" presetID="10" presetClass="exit" presetSubtype="0" fill="hold" grpId="2" nodeType="after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par>
                          <p:cTn id="13" fill="hold">
                            <p:stCondLst>
                              <p:cond delay="2500"/>
                            </p:stCondLst>
                            <p:childTnLst>
                              <p:par>
                                <p:cTn id="14" presetID="1"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5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50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50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0" nodeType="clickEffect">
                                  <p:stCondLst>
                                    <p:cond delay="0"/>
                                  </p:stCondLst>
                                  <p:childTnLst>
                                    <p:animMotion origin="layout" path="M 4.7179E-6 -3.98547E-6 L 0.62381 -0.27462 " pathEditMode="relative" rAng="0" ptsTypes="AA">
                                      <p:cBhvr>
                                        <p:cTn id="32" dur="1000" fill="hold"/>
                                        <p:tgtEl>
                                          <p:spTgt spid="34"/>
                                        </p:tgtEl>
                                        <p:attrNameLst>
                                          <p:attrName>ppt_x</p:attrName>
                                          <p:attrName>ppt_y</p:attrName>
                                        </p:attrNameLst>
                                      </p:cBhvr>
                                      <p:rCtr x="31185" y="-13731"/>
                                    </p:animMotion>
                                  </p:childTnLst>
                                </p:cTn>
                              </p:par>
                              <p:par>
                                <p:cTn id="33" presetID="6" presetClass="emph" presetSubtype="0" fill="hold" grpId="1" nodeType="withEffect">
                                  <p:stCondLst>
                                    <p:cond delay="0"/>
                                  </p:stCondLst>
                                  <p:childTnLst>
                                    <p:animScale>
                                      <p:cBhvr>
                                        <p:cTn id="34" dur="1000" fill="hold"/>
                                        <p:tgtEl>
                                          <p:spTgt spid="34"/>
                                        </p:tgtEl>
                                      </p:cBhvr>
                                      <p:by x="50000" y="50000"/>
                                    </p:animScale>
                                  </p:childTnLst>
                                </p:cTn>
                              </p:par>
                            </p:childTnLst>
                          </p:cTn>
                        </p:par>
                        <p:par>
                          <p:cTn id="35" fill="hold">
                            <p:stCondLst>
                              <p:cond delay="1000"/>
                            </p:stCondLst>
                            <p:childTnLst>
                              <p:par>
                                <p:cTn id="36" presetID="10" presetClass="exit" presetSubtype="0" fill="hold" grpId="2" nodeType="after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childTnLst>
                          </p:cTn>
                        </p:par>
                        <p:par>
                          <p:cTn id="39" fill="hold">
                            <p:stCondLst>
                              <p:cond delay="1500"/>
                            </p:stCondLst>
                            <p:childTnLst>
                              <p:par>
                                <p:cTn id="40" presetID="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63" presetClass="path" presetSubtype="0" accel="50000" decel="50000" fill="hold" grpId="0" nodeType="withEffect">
                                  <p:stCondLst>
                                    <p:cond delay="0"/>
                                  </p:stCondLst>
                                  <p:childTnLst>
                                    <p:animMotion origin="layout" path="M 4.7179E-6 -3.98547E-6 L 0.49323 -0.12505 " pathEditMode="relative" rAng="0" ptsTypes="AA">
                                      <p:cBhvr>
                                        <p:cTn id="43" dur="1000" fill="hold"/>
                                        <p:tgtEl>
                                          <p:spTgt spid="35"/>
                                        </p:tgtEl>
                                        <p:attrNameLst>
                                          <p:attrName>ppt_x</p:attrName>
                                          <p:attrName>ppt_y</p:attrName>
                                        </p:attrNameLst>
                                      </p:cBhvr>
                                      <p:rCtr x="24662" y="-6264"/>
                                    </p:animMotion>
                                  </p:childTnLst>
                                </p:cTn>
                              </p:par>
                              <p:par>
                                <p:cTn id="44" presetID="6" presetClass="emph" presetSubtype="0" fill="hold" grpId="1" nodeType="withEffect">
                                  <p:stCondLst>
                                    <p:cond delay="0"/>
                                  </p:stCondLst>
                                  <p:childTnLst>
                                    <p:animScale>
                                      <p:cBhvr>
                                        <p:cTn id="45" dur="1000" fill="hold"/>
                                        <p:tgtEl>
                                          <p:spTgt spid="35"/>
                                        </p:tgtEl>
                                      </p:cBhvr>
                                      <p:by x="50000" y="50000"/>
                                    </p:animScale>
                                  </p:childTnLst>
                                </p:cTn>
                              </p:par>
                            </p:childTnLst>
                          </p:cTn>
                        </p:par>
                        <p:par>
                          <p:cTn id="46" fill="hold">
                            <p:stCondLst>
                              <p:cond delay="2500"/>
                            </p:stCondLst>
                            <p:childTnLst>
                              <p:par>
                                <p:cTn id="47" presetID="10" presetClass="exit" presetSubtype="0" fill="hold" grpId="2" nodeType="afterEffect">
                                  <p:stCondLst>
                                    <p:cond delay="0"/>
                                  </p:stCondLst>
                                  <p:childTnLst>
                                    <p:animEffect transition="out" filter="fade">
                                      <p:cBhvr>
                                        <p:cTn id="48" dur="500"/>
                                        <p:tgtEl>
                                          <p:spTgt spid="35"/>
                                        </p:tgtEl>
                                      </p:cBhvr>
                                    </p:animEffect>
                                    <p:set>
                                      <p:cBhvr>
                                        <p:cTn id="49" dur="1" fill="hold">
                                          <p:stCondLst>
                                            <p:cond delay="499"/>
                                          </p:stCondLst>
                                        </p:cTn>
                                        <p:tgtEl>
                                          <p:spTgt spid="35"/>
                                        </p:tgtEl>
                                        <p:attrNameLst>
                                          <p:attrName>style.visibility</p:attrName>
                                        </p:attrNameLst>
                                      </p:cBhvr>
                                      <p:to>
                                        <p:strVal val="hidden"/>
                                      </p:to>
                                    </p:set>
                                  </p:childTnLst>
                                </p:cTn>
                              </p:par>
                            </p:childTnLst>
                          </p:cTn>
                        </p:par>
                        <p:par>
                          <p:cTn id="50" fill="hold">
                            <p:stCondLst>
                              <p:cond delay="30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63" presetClass="path" presetSubtype="0" accel="50000" decel="50000" fill="hold" grpId="0" nodeType="withEffect">
                                  <p:stCondLst>
                                    <p:cond delay="0"/>
                                  </p:stCondLst>
                                  <p:childTnLst>
                                    <p:animMotion origin="layout" path="M 4.7179E-6 -3.98547E-6 L 0.64028 0.30141 " pathEditMode="relative" rAng="0" ptsTypes="AA">
                                      <p:cBhvr>
                                        <p:cTn id="54" dur="1000" fill="hold"/>
                                        <p:tgtEl>
                                          <p:spTgt spid="36"/>
                                        </p:tgtEl>
                                        <p:attrNameLst>
                                          <p:attrName>ppt_x</p:attrName>
                                          <p:attrName>ppt_y</p:attrName>
                                        </p:attrNameLst>
                                      </p:cBhvr>
                                      <p:rCtr x="32014" y="15070"/>
                                    </p:animMotion>
                                  </p:childTnLst>
                                </p:cTn>
                              </p:par>
                              <p:par>
                                <p:cTn id="55" presetID="6" presetClass="emph" presetSubtype="0" fill="hold" grpId="1" nodeType="withEffect">
                                  <p:stCondLst>
                                    <p:cond delay="0"/>
                                  </p:stCondLst>
                                  <p:childTnLst>
                                    <p:animScale>
                                      <p:cBhvr>
                                        <p:cTn id="56" dur="1000" fill="hold"/>
                                        <p:tgtEl>
                                          <p:spTgt spid="36"/>
                                        </p:tgtEl>
                                      </p:cBhvr>
                                      <p:by x="50000" y="50000"/>
                                    </p:animScale>
                                  </p:childTnLst>
                                </p:cTn>
                              </p:par>
                            </p:childTnLst>
                          </p:cTn>
                        </p:par>
                        <p:par>
                          <p:cTn id="57" fill="hold">
                            <p:stCondLst>
                              <p:cond delay="4000"/>
                            </p:stCondLst>
                            <p:childTnLst>
                              <p:par>
                                <p:cTn id="58" presetID="10" presetClass="exit" presetSubtype="0" fill="hold" grpId="2" nodeType="afterEffect">
                                  <p:stCondLst>
                                    <p:cond delay="0"/>
                                  </p:stCondLst>
                                  <p:childTnLst>
                                    <p:animEffect transition="out" filter="fade">
                                      <p:cBhvr>
                                        <p:cTn id="59" dur="500"/>
                                        <p:tgtEl>
                                          <p:spTgt spid="36"/>
                                        </p:tgtEl>
                                      </p:cBhvr>
                                    </p:animEffect>
                                    <p:set>
                                      <p:cBhvr>
                                        <p:cTn id="60" dur="1" fill="hold">
                                          <p:stCondLst>
                                            <p:cond delay="499"/>
                                          </p:stCondLst>
                                        </p:cTn>
                                        <p:tgtEl>
                                          <p:spTgt spid="36"/>
                                        </p:tgtEl>
                                        <p:attrNameLst>
                                          <p:attrName>style.visibility</p:attrName>
                                        </p:attrNameLst>
                                      </p:cBhvr>
                                      <p:to>
                                        <p:strVal val="hidden"/>
                                      </p:to>
                                    </p:set>
                                  </p:childTnLst>
                                </p:cTn>
                              </p:par>
                            </p:childTnLst>
                          </p:cTn>
                        </p:par>
                        <p:par>
                          <p:cTn id="61" fill="hold">
                            <p:stCondLst>
                              <p:cond delay="4500"/>
                            </p:stCondLst>
                            <p:childTnLst>
                              <p:par>
                                <p:cTn id="62" presetID="1"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63" presetClass="path" presetSubtype="0" accel="50000" decel="50000" fill="hold" grpId="0" nodeType="withEffect">
                                  <p:stCondLst>
                                    <p:cond delay="0"/>
                                  </p:stCondLst>
                                  <p:childTnLst>
                                    <p:animMotion origin="layout" path="M 4.7179E-6 -3.98547E-6 L 0.49936 0.18861 " pathEditMode="relative" rAng="0" ptsTypes="AA">
                                      <p:cBhvr>
                                        <p:cTn id="65" dur="1000" fill="hold"/>
                                        <p:tgtEl>
                                          <p:spTgt spid="37"/>
                                        </p:tgtEl>
                                        <p:attrNameLst>
                                          <p:attrName>ppt_x</p:attrName>
                                          <p:attrName>ppt_y</p:attrName>
                                        </p:attrNameLst>
                                      </p:cBhvr>
                                      <p:rCtr x="24968" y="9419"/>
                                    </p:animMotion>
                                  </p:childTnLst>
                                </p:cTn>
                              </p:par>
                              <p:par>
                                <p:cTn id="66" presetID="6" presetClass="emph" presetSubtype="0" fill="hold" grpId="1" nodeType="withEffect">
                                  <p:stCondLst>
                                    <p:cond delay="0"/>
                                  </p:stCondLst>
                                  <p:childTnLst>
                                    <p:animScale>
                                      <p:cBhvr>
                                        <p:cTn id="67" dur="1000" fill="hold"/>
                                        <p:tgtEl>
                                          <p:spTgt spid="37"/>
                                        </p:tgtEl>
                                      </p:cBhvr>
                                      <p:by x="50000" y="50000"/>
                                    </p:animScale>
                                  </p:childTnLst>
                                </p:cTn>
                              </p:par>
                            </p:childTnLst>
                          </p:cTn>
                        </p:par>
                        <p:par>
                          <p:cTn id="68" fill="hold">
                            <p:stCondLst>
                              <p:cond delay="5500"/>
                            </p:stCondLst>
                            <p:childTnLst>
                              <p:par>
                                <p:cTn id="69" presetID="10" presetClass="exit" presetSubtype="0" fill="hold" grpId="2" nodeType="afterEffect">
                                  <p:stCondLst>
                                    <p:cond delay="0"/>
                                  </p:stCondLst>
                                  <p:childTnLst>
                                    <p:animEffect transition="out" filter="fad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childTnLst>
                          </p:cTn>
                        </p:par>
                        <p:par>
                          <p:cTn id="72" fill="hold">
                            <p:stCondLst>
                              <p:cond delay="6000"/>
                            </p:stCondLst>
                            <p:childTnLst>
                              <p:par>
                                <p:cTn id="73" presetID="1" presetClass="entr" presetSubtype="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grpId="0" nodeType="afterEffect">
                                  <p:stCondLst>
                                    <p:cond delay="50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xit" presetSubtype="0" fill="hold" nodeType="withEffect">
                                  <p:stCondLst>
                                    <p:cond delay="500"/>
                                  </p:stCondLst>
                                  <p:childTnLst>
                                    <p:set>
                                      <p:cBhvr>
                                        <p:cTn id="85" dur="1" fill="hold">
                                          <p:stCondLst>
                                            <p:cond delay="0"/>
                                          </p:stCondLst>
                                        </p:cTn>
                                        <p:tgtEl>
                                          <p:spTgt spid="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63" presetClass="path" presetSubtype="0" accel="50000" decel="50000" fill="hold" grpId="0" nodeType="clickEffect">
                                  <p:stCondLst>
                                    <p:cond delay="0"/>
                                  </p:stCondLst>
                                  <p:childTnLst>
                                    <p:animMotion origin="layout" path="M 4.7179E-6 -3.98547E-6 L 0.64028 0.30141 " pathEditMode="relative" rAng="0" ptsTypes="AA">
                                      <p:cBhvr>
                                        <p:cTn id="89" dur="2000" fill="hold"/>
                                        <p:tgtEl>
                                          <p:spTgt spid="38"/>
                                        </p:tgtEl>
                                        <p:attrNameLst>
                                          <p:attrName>ppt_x</p:attrName>
                                          <p:attrName>ppt_y</p:attrName>
                                        </p:attrNameLst>
                                      </p:cBhvr>
                                      <p:rCtr x="32014" y="15070"/>
                                    </p:animMotion>
                                  </p:childTnLst>
                                </p:cTn>
                              </p:par>
                              <p:par>
                                <p:cTn id="90" presetID="6" presetClass="emph" presetSubtype="0" fill="hold" grpId="1" nodeType="withEffect">
                                  <p:stCondLst>
                                    <p:cond delay="0"/>
                                  </p:stCondLst>
                                  <p:childTnLst>
                                    <p:animScale>
                                      <p:cBhvr>
                                        <p:cTn id="91" dur="2000" fill="hold"/>
                                        <p:tgtEl>
                                          <p:spTgt spid="38"/>
                                        </p:tgtEl>
                                      </p:cBhvr>
                                      <p:by x="50000" y="50000"/>
                                    </p:animScale>
                                  </p:childTnLst>
                                </p:cTn>
                              </p:par>
                            </p:childTnLst>
                          </p:cTn>
                        </p:par>
                        <p:par>
                          <p:cTn id="92" fill="hold">
                            <p:stCondLst>
                              <p:cond delay="2000"/>
                            </p:stCondLst>
                            <p:childTnLst>
                              <p:par>
                                <p:cTn id="93" presetID="10" presetClass="exit" presetSubtype="0" fill="hold" grpId="2" nodeType="after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2500"/>
                            </p:stCondLst>
                            <p:childTnLst>
                              <p:par>
                                <p:cTn id="97" presetID="1" presetClass="exit" presetSubtype="0" fill="hold" grpId="1" nodeType="after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childTnLst>
                                </p:cTn>
                              </p:par>
                              <p:par>
                                <p:cTn id="101" presetID="63" presetClass="path" presetSubtype="0" accel="50000" decel="50000" fill="hold" grpId="0" nodeType="withEffect">
                                  <p:stCondLst>
                                    <p:cond delay="0"/>
                                  </p:stCondLst>
                                  <p:childTnLst>
                                    <p:animMotion origin="layout" path="M 4.7179E-6 -3.98547E-6 L 0.50548 -0.12937 " pathEditMode="relative" rAng="0" ptsTypes="AA">
                                      <p:cBhvr>
                                        <p:cTn id="102" dur="2000" fill="hold"/>
                                        <p:tgtEl>
                                          <p:spTgt spid="46"/>
                                        </p:tgtEl>
                                        <p:attrNameLst>
                                          <p:attrName>ppt_x</p:attrName>
                                          <p:attrName>ppt_y</p:attrName>
                                        </p:attrNameLst>
                                      </p:cBhvr>
                                      <p:rCtr x="25274" y="-6468"/>
                                    </p:animMotion>
                                  </p:childTnLst>
                                </p:cTn>
                              </p:par>
                              <p:par>
                                <p:cTn id="103" presetID="6" presetClass="emph" presetSubtype="0" fill="hold" grpId="1" nodeType="withEffect">
                                  <p:stCondLst>
                                    <p:cond delay="0"/>
                                  </p:stCondLst>
                                  <p:childTnLst>
                                    <p:animScale>
                                      <p:cBhvr>
                                        <p:cTn id="104" dur="2000" fill="hold"/>
                                        <p:tgtEl>
                                          <p:spTgt spid="46"/>
                                        </p:tgtEl>
                                      </p:cBhvr>
                                      <p:by x="50000" y="50000"/>
                                    </p:animScale>
                                  </p:childTnLst>
                                </p:cTn>
                              </p:par>
                            </p:childTnLst>
                          </p:cTn>
                        </p:par>
                        <p:par>
                          <p:cTn id="105" fill="hold">
                            <p:stCondLst>
                              <p:cond delay="4500"/>
                            </p:stCondLst>
                            <p:childTnLst>
                              <p:par>
                                <p:cTn id="106" presetID="10" presetClass="exit" presetSubtype="0" fill="hold" grpId="2" nodeType="afterEffect">
                                  <p:stCondLst>
                                    <p:cond delay="0"/>
                                  </p:stCondLst>
                                  <p:childTnLst>
                                    <p:animEffect transition="out" filter="fade">
                                      <p:cBhvr>
                                        <p:cTn id="107" dur="500"/>
                                        <p:tgtEl>
                                          <p:spTgt spid="46"/>
                                        </p:tgtEl>
                                      </p:cBhvr>
                                    </p:animEffect>
                                    <p:set>
                                      <p:cBhvr>
                                        <p:cTn id="108" dur="1" fill="hold">
                                          <p:stCondLst>
                                            <p:cond delay="499"/>
                                          </p:stCondLst>
                                        </p:cTn>
                                        <p:tgtEl>
                                          <p:spTgt spid="4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8"/>
                                        </p:tgtEl>
                                        <p:attrNameLst>
                                          <p:attrName>style.visibility</p:attrName>
                                        </p:attrNameLst>
                                      </p:cBhvr>
                                      <p:to>
                                        <p:strVal val="hidden"/>
                                      </p:to>
                                    </p:set>
                                  </p:childTnLst>
                                </p:cTn>
                              </p:par>
                              <p:par>
                                <p:cTn id="111" presetID="1" presetClass="entr" presetSubtype="0" fill="hold" nodeType="with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26" grpId="0" animBg="1"/>
      <p:bldP spid="26" grpId="1" animBg="1"/>
      <p:bldP spid="26" grpId="2" animBg="1"/>
      <p:bldP spid="28" grpId="0" animBg="1"/>
      <p:bldP spid="28" grpId="1" animBg="1"/>
      <p:bldP spid="29" grpId="0" animBg="1"/>
      <p:bldP spid="29" grpId="1" animBg="1"/>
      <p:bldP spid="34" grpId="0" animBg="1"/>
      <p:bldP spid="34" grpId="1" animBg="1"/>
      <p:bldP spid="34" grpId="2" animBg="1"/>
      <p:bldP spid="35" grpId="0" animBg="1"/>
      <p:bldP spid="35" grpId="1" animBg="1"/>
      <p:bldP spid="35" grpId="2" animBg="1"/>
      <p:bldP spid="36" grpId="0" animBg="1"/>
      <p:bldP spid="36" grpId="1" animBg="1"/>
      <p:bldP spid="36" grpId="2" animBg="1"/>
      <p:bldP spid="38" grpId="0" animBg="1"/>
      <p:bldP spid="38" grpId="1" animBg="1"/>
      <p:bldP spid="38" grpId="2" animBg="1"/>
      <p:bldP spid="46" grpId="0" animBg="1"/>
      <p:bldP spid="46" grpId="1" animBg="1"/>
      <p:bldP spid="4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858" y="4586882"/>
            <a:ext cx="1680797" cy="1680797"/>
          </a:xfrm>
          <a:prstGeom prst="rect">
            <a:avLst/>
          </a:prstGeom>
        </p:spPr>
      </p:pic>
      <p:sp>
        <p:nvSpPr>
          <p:cNvPr id="29" name="&quot;No&quot; Symbol 28"/>
          <p:cNvSpPr>
            <a:spLocks noChangeAspect="1"/>
          </p:cNvSpPr>
          <p:nvPr/>
        </p:nvSpPr>
        <p:spPr bwMode="auto">
          <a:xfrm>
            <a:off x="9135406" y="4828373"/>
            <a:ext cx="952451" cy="975611"/>
          </a:xfrm>
          <a:prstGeom prst="noSmoking">
            <a:avLst/>
          </a:prstGeom>
          <a:ln w="3175">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27" y="1619714"/>
            <a:ext cx="1680797" cy="1680797"/>
          </a:xfrm>
          <a:prstGeom prst="rect">
            <a:avLst/>
          </a:prstGeom>
        </p:spPr>
      </p:pic>
      <p:sp>
        <p:nvSpPr>
          <p:cNvPr id="28" name="&quot;No&quot; Symbol 27"/>
          <p:cNvSpPr>
            <a:spLocks noChangeAspect="1"/>
          </p:cNvSpPr>
          <p:nvPr/>
        </p:nvSpPr>
        <p:spPr bwMode="auto">
          <a:xfrm>
            <a:off x="7302563" y="1842025"/>
            <a:ext cx="952451" cy="975611"/>
          </a:xfrm>
          <a:prstGeom prst="noSmoking">
            <a:avLst/>
          </a:prstGeom>
          <a:ln w="3175">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Horizontal Scroll 30"/>
          <p:cNvSpPr/>
          <p:nvPr/>
        </p:nvSpPr>
        <p:spPr bwMode="auto">
          <a:xfrm>
            <a:off x="2163468" y="2502543"/>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sp>
        <p:nvSpPr>
          <p:cNvPr id="30" name="Horizontal Scroll 29"/>
          <p:cNvSpPr/>
          <p:nvPr/>
        </p:nvSpPr>
        <p:spPr bwMode="auto">
          <a:xfrm>
            <a:off x="2163468" y="2502543"/>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sp>
        <p:nvSpPr>
          <p:cNvPr id="45" name="Horizontal Scroll 44"/>
          <p:cNvSpPr/>
          <p:nvPr/>
        </p:nvSpPr>
        <p:spPr bwMode="auto">
          <a:xfrm>
            <a:off x="2163468" y="2502543"/>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sp>
        <p:nvSpPr>
          <p:cNvPr id="3" name="Title 2"/>
          <p:cNvSpPr>
            <a:spLocks noGrp="1"/>
          </p:cNvSpPr>
          <p:nvPr>
            <p:ph type="title"/>
          </p:nvPr>
        </p:nvSpPr>
        <p:spPr>
          <a:xfrm>
            <a:off x="213049" y="7192"/>
            <a:ext cx="10515600" cy="1325563"/>
          </a:xfrm>
        </p:spPr>
        <p:txBody>
          <a:bodyPr/>
          <a:lstStyle/>
          <a:p>
            <a:r>
              <a:rPr lang="en-US" dirty="0" smtClean="0"/>
              <a:t>Configuration Drift with DSC</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741" y="561981"/>
            <a:ext cx="1680797" cy="168079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741" y="2654543"/>
            <a:ext cx="1680797" cy="168079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797" y="3746484"/>
            <a:ext cx="1680797" cy="168079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9304" y="1754676"/>
            <a:ext cx="1195232" cy="1099946"/>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8190" y="4773637"/>
            <a:ext cx="1195232" cy="1099946"/>
          </a:xfrm>
          <a:prstGeom prst="rect">
            <a:avLst/>
          </a:prstGeom>
        </p:spPr>
      </p:pic>
      <p:sp>
        <p:nvSpPr>
          <p:cNvPr id="27" name="Horizontal Scroll 26"/>
          <p:cNvSpPr/>
          <p:nvPr/>
        </p:nvSpPr>
        <p:spPr bwMode="auto">
          <a:xfrm>
            <a:off x="2160055" y="2512458"/>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5406" y="2811192"/>
            <a:ext cx="1195232" cy="1099946"/>
          </a:xfrm>
          <a:prstGeom prst="rect">
            <a:avLst/>
          </a:prstGeom>
        </p:spPr>
      </p:pic>
      <p:sp>
        <p:nvSpPr>
          <p:cNvPr id="32" name="Horizontal Scroll 31"/>
          <p:cNvSpPr/>
          <p:nvPr/>
        </p:nvSpPr>
        <p:spPr bwMode="auto">
          <a:xfrm>
            <a:off x="2163468" y="2502543"/>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5406" y="796170"/>
            <a:ext cx="1195232" cy="1099946"/>
          </a:xfrm>
          <a:prstGeom prst="rect">
            <a:avLst/>
          </a:prstGeom>
        </p:spPr>
      </p:pic>
      <p:sp>
        <p:nvSpPr>
          <p:cNvPr id="33" name="Horizontal Scroll 32"/>
          <p:cNvSpPr/>
          <p:nvPr/>
        </p:nvSpPr>
        <p:spPr bwMode="auto">
          <a:xfrm>
            <a:off x="2163468" y="2502543"/>
            <a:ext cx="2539870" cy="1832797"/>
          </a:xfrm>
          <a:prstGeom prst="horizontalScroll">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ln w="0"/>
                <a:solidFill>
                  <a:srgbClr val="DC3C00"/>
                </a:solidFill>
                <a:effectLst>
                  <a:outerShdw blurRad="38100" dist="25400" dir="5400000" algn="ctr" rotWithShape="0">
                    <a:srgbClr val="6E747A">
                      <a:alpha val="43000"/>
                    </a:srgbClr>
                  </a:outerShdw>
                </a:effectLst>
              </a:rPr>
              <a:t>Dsc</a:t>
            </a:r>
            <a:r>
              <a:rPr lang="en-US" sz="1961" dirty="0">
                <a:ln w="0"/>
                <a:solidFill>
                  <a:srgbClr val="DC3C00"/>
                </a:solidFill>
                <a:effectLst>
                  <a:outerShdw blurRad="38100" dist="25400" dir="5400000" algn="ctr" rotWithShape="0">
                    <a:srgbClr val="6E747A">
                      <a:alpha val="43000"/>
                    </a:srgbClr>
                  </a:outerShdw>
                </a:effectLst>
              </a:rPr>
              <a:t> Configuration</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4610" y="3912317"/>
            <a:ext cx="1195232" cy="1099946"/>
          </a:xfrm>
          <a:prstGeom prst="rect">
            <a:avLst/>
          </a:prstGeom>
        </p:spPr>
      </p:pic>
    </p:spTree>
    <p:extLst>
      <p:ext uri="{BB962C8B-B14F-4D97-AF65-F5344CB8AC3E}">
        <p14:creationId xmlns:p14="http://schemas.microsoft.com/office/powerpoint/2010/main" val="2803232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7"/>
                                        </p:tgtEl>
                                      </p:cBhvr>
                                      <p:by x="25000" y="25000"/>
                                    </p:animScale>
                                  </p:childTnLst>
                                </p:cTn>
                              </p:par>
                              <p:par>
                                <p:cTn id="7" presetID="63" presetClass="path" presetSubtype="0" accel="50000" decel="50000" fill="hold" grpId="1" nodeType="withEffect">
                                  <p:stCondLst>
                                    <p:cond delay="0"/>
                                  </p:stCondLst>
                                  <p:childTnLst>
                                    <p:animMotion origin="layout" path="M -3.55374E-6 -1.25738E-6 L 0.65586 0.06764 " pathEditMode="relative" rAng="0" ptsTypes="AA">
                                      <p:cBhvr>
                                        <p:cTn id="8" dur="2000" fill="hold"/>
                                        <p:tgtEl>
                                          <p:spTgt spid="27"/>
                                        </p:tgtEl>
                                        <p:attrNameLst>
                                          <p:attrName>ppt_x</p:attrName>
                                          <p:attrName>ppt_y</p:attrName>
                                        </p:attrNameLst>
                                      </p:cBhvr>
                                      <p:rCtr x="32793" y="3382"/>
                                    </p:animMotion>
                                  </p:childTnLst>
                                </p:cTn>
                              </p:par>
                            </p:childTnLst>
                          </p:cTn>
                        </p:par>
                        <p:par>
                          <p:cTn id="9" fill="hold">
                            <p:stCondLst>
                              <p:cond delay="2000"/>
                            </p:stCondLst>
                            <p:childTnLst>
                              <p:par>
                                <p:cTn id="10" presetID="1" presetClass="entr" presetSubtype="0" fill="hold" nodeType="afterEffect">
                                  <p:stCondLst>
                                    <p:cond delay="25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1000" fill="hold"/>
                                        <p:tgtEl>
                                          <p:spTgt spid="32"/>
                                        </p:tgtEl>
                                      </p:cBhvr>
                                      <p:by x="25000" y="25000"/>
                                    </p:animScale>
                                  </p:childTnLst>
                                </p:cTn>
                              </p:par>
                              <p:par>
                                <p:cTn id="16" presetID="63" presetClass="path" presetSubtype="0" accel="50000" decel="50000" fill="hold" grpId="1" nodeType="withEffect">
                                  <p:stCondLst>
                                    <p:cond delay="0"/>
                                  </p:stCondLst>
                                  <p:childTnLst>
                                    <p:animMotion origin="layout" path="M 1.14884E-6 5.22015E-7 L 0.66786 -0.24126 " pathEditMode="relative" rAng="0" ptsTypes="AA">
                                      <p:cBhvr>
                                        <p:cTn id="17" dur="1000" fill="hold"/>
                                        <p:tgtEl>
                                          <p:spTgt spid="32"/>
                                        </p:tgtEl>
                                        <p:attrNameLst>
                                          <p:attrName>ppt_x</p:attrName>
                                          <p:attrName>ppt_y</p:attrName>
                                        </p:attrNameLst>
                                      </p:cBhvr>
                                      <p:rCtr x="33393" y="-12074"/>
                                    </p:animMotion>
                                  </p:childTnLst>
                                </p:cTn>
                              </p:par>
                            </p:childTnLst>
                          </p:cTn>
                        </p:par>
                        <p:par>
                          <p:cTn id="18" fill="hold">
                            <p:stCondLst>
                              <p:cond delay="1000"/>
                            </p:stCondLst>
                            <p:childTnLst>
                              <p:par>
                                <p:cTn id="19" presetID="1" presetClass="entr" presetSubtype="0" fill="hold" nodeType="afterEffect">
                                  <p:stCondLst>
                                    <p:cond delay="250"/>
                                  </p:stCondLst>
                                  <p:childTnLst>
                                    <p:set>
                                      <p:cBhvr>
                                        <p:cTn id="20" dur="1" fill="hold">
                                          <p:stCondLst>
                                            <p:cond delay="0"/>
                                          </p:stCondLst>
                                        </p:cTn>
                                        <p:tgtEl>
                                          <p:spTgt spid="25"/>
                                        </p:tgtEl>
                                        <p:attrNameLst>
                                          <p:attrName>style.visibility</p:attrName>
                                        </p:attrNameLst>
                                      </p:cBhvr>
                                      <p:to>
                                        <p:strVal val="visible"/>
                                      </p:to>
                                    </p:set>
                                  </p:childTnLst>
                                </p:cTn>
                              </p:par>
                              <p:par>
                                <p:cTn id="21" presetID="6" presetClass="emph" presetSubtype="0" fill="hold" grpId="0" nodeType="withEffect">
                                  <p:stCondLst>
                                    <p:cond delay="0"/>
                                  </p:stCondLst>
                                  <p:childTnLst>
                                    <p:animScale>
                                      <p:cBhvr>
                                        <p:cTn id="22" dur="1000" fill="hold"/>
                                        <p:tgtEl>
                                          <p:spTgt spid="30"/>
                                        </p:tgtEl>
                                      </p:cBhvr>
                                      <p:by x="25000" y="25000"/>
                                    </p:animScale>
                                  </p:childTnLst>
                                </p:cTn>
                              </p:par>
                              <p:par>
                                <p:cTn id="23" presetID="63" presetClass="path" presetSubtype="0" accel="50000" decel="50000" fill="hold" grpId="1" nodeType="withEffect">
                                  <p:stCondLst>
                                    <p:cond delay="0"/>
                                  </p:stCondLst>
                                  <p:childTnLst>
                                    <p:animMotion origin="layout" path="M 1.14884E-6 5.22015E-7 L 0.52693 -0.0808 " pathEditMode="relative" rAng="0" ptsTypes="AA">
                                      <p:cBhvr>
                                        <p:cTn id="24" dur="1000" fill="hold"/>
                                        <p:tgtEl>
                                          <p:spTgt spid="30"/>
                                        </p:tgtEl>
                                        <p:attrNameLst>
                                          <p:attrName>ppt_x</p:attrName>
                                          <p:attrName>ppt_y</p:attrName>
                                        </p:attrNameLst>
                                      </p:cBhvr>
                                      <p:rCtr x="26347" y="-4040"/>
                                    </p:animMotion>
                                  </p:childTnLst>
                                </p:cTn>
                              </p:par>
                            </p:childTnLst>
                          </p:cTn>
                        </p:par>
                        <p:par>
                          <p:cTn id="25" fill="hold">
                            <p:stCondLst>
                              <p:cond delay="2000"/>
                            </p:stCondLst>
                            <p:childTnLst>
                              <p:par>
                                <p:cTn id="26" presetID="1" presetClass="entr" presetSubtype="0" fill="hold" nodeType="afterEffect">
                                  <p:stCondLst>
                                    <p:cond delay="250"/>
                                  </p:stCondLst>
                                  <p:childTnLst>
                                    <p:set>
                                      <p:cBhvr>
                                        <p:cTn id="27" dur="1" fill="hold">
                                          <p:stCondLst>
                                            <p:cond delay="0"/>
                                          </p:stCondLst>
                                        </p:cTn>
                                        <p:tgtEl>
                                          <p:spTgt spid="8"/>
                                        </p:tgtEl>
                                        <p:attrNameLst>
                                          <p:attrName>style.visibility</p:attrName>
                                        </p:attrNameLst>
                                      </p:cBhvr>
                                      <p:to>
                                        <p:strVal val="visible"/>
                                      </p:to>
                                    </p:set>
                                  </p:childTnLst>
                                </p:cTn>
                              </p:par>
                              <p:par>
                                <p:cTn id="28" presetID="6" presetClass="emph" presetSubtype="0" fill="hold" grpId="0" nodeType="withEffect">
                                  <p:stCondLst>
                                    <p:cond delay="0"/>
                                  </p:stCondLst>
                                  <p:childTnLst>
                                    <p:animScale>
                                      <p:cBhvr>
                                        <p:cTn id="29" dur="1000" fill="hold"/>
                                        <p:tgtEl>
                                          <p:spTgt spid="33"/>
                                        </p:tgtEl>
                                      </p:cBhvr>
                                      <p:by x="25000" y="25000"/>
                                    </p:animScale>
                                  </p:childTnLst>
                                </p:cTn>
                              </p:par>
                              <p:par>
                                <p:cTn id="30" presetID="63" presetClass="path" presetSubtype="0" accel="50000" decel="50000" fill="hold" grpId="1" nodeType="withEffect">
                                  <p:stCondLst>
                                    <p:cond delay="0"/>
                                  </p:stCondLst>
                                  <p:childTnLst>
                                    <p:animMotion origin="layout" path="M 1.14884E-6 5.22015E-7 L 0.53306 0.22083 " pathEditMode="relative" rAng="0" ptsTypes="AA">
                                      <p:cBhvr>
                                        <p:cTn id="31" dur="1000" fill="hold"/>
                                        <p:tgtEl>
                                          <p:spTgt spid="33"/>
                                        </p:tgtEl>
                                        <p:attrNameLst>
                                          <p:attrName>ppt_x</p:attrName>
                                          <p:attrName>ppt_y</p:attrName>
                                        </p:attrNameLst>
                                      </p:cBhvr>
                                      <p:rCtr x="26653" y="11030"/>
                                    </p:animMotion>
                                  </p:childTnLst>
                                </p:cTn>
                              </p:par>
                            </p:childTnLst>
                          </p:cTn>
                        </p:par>
                        <p:par>
                          <p:cTn id="32" fill="hold">
                            <p:stCondLst>
                              <p:cond delay="3000"/>
                            </p:stCondLst>
                            <p:childTnLst>
                              <p:par>
                                <p:cTn id="33" presetID="1" presetClass="entr" presetSubtype="0" fill="hold" nodeType="afterEffect">
                                  <p:stCondLst>
                                    <p:cond delay="250"/>
                                  </p:stCondLst>
                                  <p:childTnLst>
                                    <p:set>
                                      <p:cBhvr>
                                        <p:cTn id="34" dur="1" fill="hold">
                                          <p:stCondLst>
                                            <p:cond delay="0"/>
                                          </p:stCondLst>
                                        </p:cTn>
                                        <p:tgtEl>
                                          <p:spTgt spid="22"/>
                                        </p:tgtEl>
                                        <p:attrNameLst>
                                          <p:attrName>style.visibility</p:attrName>
                                        </p:attrNameLst>
                                      </p:cBhvr>
                                      <p:to>
                                        <p:strVal val="visible"/>
                                      </p:to>
                                    </p:set>
                                  </p:childTnLst>
                                </p:cTn>
                              </p:par>
                              <p:par>
                                <p:cTn id="35" presetID="6" presetClass="emph" presetSubtype="0" fill="hold" grpId="0" nodeType="withEffect">
                                  <p:stCondLst>
                                    <p:cond delay="0"/>
                                  </p:stCondLst>
                                  <p:childTnLst>
                                    <p:animScale>
                                      <p:cBhvr>
                                        <p:cTn id="36" dur="1000" fill="hold"/>
                                        <p:tgtEl>
                                          <p:spTgt spid="31"/>
                                        </p:tgtEl>
                                      </p:cBhvr>
                                      <p:by x="25000" y="25000"/>
                                    </p:animScale>
                                  </p:childTnLst>
                                </p:cTn>
                              </p:par>
                              <p:par>
                                <p:cTn id="37" presetID="63" presetClass="path" presetSubtype="0" accel="50000" decel="50000" fill="hold" grpId="1" nodeType="withEffect">
                                  <p:stCondLst>
                                    <p:cond delay="0"/>
                                  </p:stCondLst>
                                  <p:childTnLst>
                                    <p:animMotion origin="layout" path="M 1.14884E-6 5.22015E-7 L 0.67398 0.35837 " pathEditMode="relative" rAng="0" ptsTypes="AA">
                                      <p:cBhvr>
                                        <p:cTn id="38" dur="1000" fill="hold"/>
                                        <p:tgtEl>
                                          <p:spTgt spid="31"/>
                                        </p:tgtEl>
                                        <p:attrNameLst>
                                          <p:attrName>ppt_x</p:attrName>
                                          <p:attrName>ppt_y</p:attrName>
                                        </p:attrNameLst>
                                      </p:cBhvr>
                                      <p:rCtr x="33699" y="17907"/>
                                    </p:animMotion>
                                  </p:childTnLst>
                                </p:cTn>
                              </p:par>
                            </p:childTnLst>
                          </p:cTn>
                        </p:par>
                        <p:par>
                          <p:cTn id="39" fill="hold">
                            <p:stCondLst>
                              <p:cond delay="4000"/>
                            </p:stCondLst>
                            <p:childTnLst>
                              <p:par>
                                <p:cTn id="40" presetID="1" presetClass="entr" presetSubtype="0" fill="hold" nodeType="afterEffect">
                                  <p:stCondLst>
                                    <p:cond delay="25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xit" presetSubtype="0" fill="hold" nodeType="withEffect">
                                  <p:stCondLst>
                                    <p:cond delay="50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grpId="2" nodeType="clickEffect">
                                  <p:stCondLst>
                                    <p:cond delay="0"/>
                                  </p:stCondLst>
                                  <p:childTnLst>
                                    <p:animScale>
                                      <p:cBhvr>
                                        <p:cTn id="60" dur="1000" fill="hold"/>
                                        <p:tgtEl>
                                          <p:spTgt spid="30"/>
                                        </p:tgtEl>
                                      </p:cBhvr>
                                      <p:by x="150000" y="150000"/>
                                    </p:animScale>
                                  </p:childTnLst>
                                </p:cTn>
                              </p:par>
                            </p:childTnLst>
                          </p:cTn>
                        </p:par>
                        <p:par>
                          <p:cTn id="61" fill="hold">
                            <p:stCondLst>
                              <p:cond delay="1000"/>
                            </p:stCondLst>
                            <p:childTnLst>
                              <p:par>
                                <p:cTn id="62" presetID="8" presetClass="emph" presetSubtype="0" fill="hold" grpId="3" nodeType="afterEffect">
                                  <p:stCondLst>
                                    <p:cond delay="0"/>
                                  </p:stCondLst>
                                  <p:childTnLst>
                                    <p:animRot by="21600000">
                                      <p:cBhvr>
                                        <p:cTn id="63" dur="1000" fill="hold"/>
                                        <p:tgtEl>
                                          <p:spTgt spid="30"/>
                                        </p:tgtEl>
                                        <p:attrNameLst>
                                          <p:attrName>r</p:attrName>
                                        </p:attrNameLst>
                                      </p:cBhvr>
                                    </p:animRot>
                                  </p:childTnLst>
                                </p:cTn>
                              </p:par>
                            </p:childTnLst>
                          </p:cTn>
                        </p:par>
                        <p:par>
                          <p:cTn id="64" fill="hold">
                            <p:stCondLst>
                              <p:cond delay="2000"/>
                            </p:stCondLst>
                            <p:childTnLst>
                              <p:par>
                                <p:cTn id="65" presetID="10" presetClass="entr" presetSubtype="0"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xit" presetSubtype="0" fill="hold" grpId="1" nodeType="withEffect">
                                  <p:stCondLst>
                                    <p:cond delay="0"/>
                                  </p:stCondLst>
                                  <p:childTnLst>
                                    <p:animEffect transition="out" filter="fade">
                                      <p:cBhvr>
                                        <p:cTn id="69" dur="500"/>
                                        <p:tgtEl>
                                          <p:spTgt spid="28"/>
                                        </p:tgtEl>
                                      </p:cBhvr>
                                    </p:animEffect>
                                    <p:set>
                                      <p:cBhvr>
                                        <p:cTn id="70" dur="1" fill="hold">
                                          <p:stCondLst>
                                            <p:cond delay="499"/>
                                          </p:stCondLst>
                                        </p:cTn>
                                        <p:tgtEl>
                                          <p:spTgt spid="28"/>
                                        </p:tgtEl>
                                        <p:attrNameLst>
                                          <p:attrName>style.visibility</p:attrName>
                                        </p:attrNameLst>
                                      </p:cBhvr>
                                      <p:to>
                                        <p:strVal val="hidden"/>
                                      </p:to>
                                    </p:set>
                                  </p:childTnLst>
                                </p:cTn>
                              </p:par>
                              <p:par>
                                <p:cTn id="71" presetID="6" presetClass="emph" presetSubtype="0" fill="hold" grpId="4" nodeType="withEffect">
                                  <p:stCondLst>
                                    <p:cond delay="0"/>
                                  </p:stCondLst>
                                  <p:childTnLst>
                                    <p:animScale>
                                      <p:cBhvr>
                                        <p:cTn id="72" dur="1000" fill="hold"/>
                                        <p:tgtEl>
                                          <p:spTgt spid="30"/>
                                        </p:tgtEl>
                                      </p:cBhvr>
                                      <p:by x="50000" y="50000"/>
                                    </p:animScale>
                                  </p:childTnLst>
                                </p:cTn>
                              </p:par>
                            </p:childTnLst>
                          </p:cTn>
                        </p:par>
                        <p:par>
                          <p:cTn id="73" fill="hold">
                            <p:stCondLst>
                              <p:cond delay="3000"/>
                            </p:stCondLst>
                            <p:childTnLst>
                              <p:par>
                                <p:cTn id="74" presetID="6" presetClass="emph" presetSubtype="0" fill="hold" grpId="2" nodeType="afterEffect">
                                  <p:stCondLst>
                                    <p:cond delay="0"/>
                                  </p:stCondLst>
                                  <p:childTnLst>
                                    <p:animScale>
                                      <p:cBhvr>
                                        <p:cTn id="75" dur="1000" fill="hold"/>
                                        <p:tgtEl>
                                          <p:spTgt spid="31"/>
                                        </p:tgtEl>
                                      </p:cBhvr>
                                      <p:by x="150000" y="150000"/>
                                    </p:animScale>
                                  </p:childTnLst>
                                </p:cTn>
                              </p:par>
                            </p:childTnLst>
                          </p:cTn>
                        </p:par>
                        <p:par>
                          <p:cTn id="76" fill="hold">
                            <p:stCondLst>
                              <p:cond delay="4000"/>
                            </p:stCondLst>
                            <p:childTnLst>
                              <p:par>
                                <p:cTn id="77" presetID="8" presetClass="emph" presetSubtype="0" fill="hold" grpId="3" nodeType="afterEffect">
                                  <p:stCondLst>
                                    <p:cond delay="0"/>
                                  </p:stCondLst>
                                  <p:childTnLst>
                                    <p:animRot by="21600000">
                                      <p:cBhvr>
                                        <p:cTn id="78" dur="1000" fill="hold"/>
                                        <p:tgtEl>
                                          <p:spTgt spid="31"/>
                                        </p:tgtEl>
                                        <p:attrNameLst>
                                          <p:attrName>r</p:attrName>
                                        </p:attrNameLst>
                                      </p:cBhvr>
                                    </p:animRot>
                                  </p:childTnLst>
                                </p:cTn>
                              </p:par>
                            </p:childTnLst>
                          </p:cTn>
                        </p:par>
                        <p:par>
                          <p:cTn id="79" fill="hold">
                            <p:stCondLst>
                              <p:cond delay="5000"/>
                            </p:stCondLst>
                            <p:childTnLst>
                              <p:par>
                                <p:cTn id="80" presetID="10" presetClass="entr" presetSubtype="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xit" presetSubtype="0" fill="hold" grpId="1" nodeType="withEffect">
                                  <p:stCondLst>
                                    <p:cond delay="0"/>
                                  </p:stCondLst>
                                  <p:childTnLst>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6" presetClass="emph" presetSubtype="0" fill="hold" grpId="4" nodeType="withEffect">
                                  <p:stCondLst>
                                    <p:cond delay="0"/>
                                  </p:stCondLst>
                                  <p:childTnLst>
                                    <p:animScale>
                                      <p:cBhvr>
                                        <p:cTn id="87" dur="1000" fill="hold"/>
                                        <p:tgtEl>
                                          <p:spTgt spid="3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8" grpId="0" animBg="1"/>
      <p:bldP spid="28" grpId="1" animBg="1"/>
      <p:bldP spid="31" grpId="0" animBg="1"/>
      <p:bldP spid="31" grpId="1" animBg="1"/>
      <p:bldP spid="31" grpId="2" animBg="1"/>
      <p:bldP spid="31" grpId="3" animBg="1"/>
      <p:bldP spid="31" grpId="4" animBg="1"/>
      <p:bldP spid="30" grpId="0" animBg="1"/>
      <p:bldP spid="30" grpId="1" animBg="1"/>
      <p:bldP spid="30" grpId="2" animBg="1"/>
      <p:bldP spid="30" grpId="3" animBg="1"/>
      <p:bldP spid="30" grpId="4" animBg="1"/>
      <p:bldP spid="27" grpId="0" animBg="1"/>
      <p:bldP spid="27" grpId="1" animBg="1"/>
      <p:bldP spid="32" grpId="0" animBg="1"/>
      <p:bldP spid="32" grpId="1" animBg="1"/>
      <p:bldP spid="33" grpId="0" animBg="1"/>
      <p:bldP spid="3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245648" y="330174"/>
            <a:ext cx="10056766" cy="908875"/>
          </a:xfrm>
          <a:prstGeom prst="rect">
            <a:avLst/>
          </a:prstGeom>
        </p:spPr>
        <p:txBody>
          <a:bodyPr/>
          <a:lstStyle/>
          <a:p>
            <a:pPr algn="l"/>
            <a:r>
              <a:rPr lang="en-US" sz="4800" b="1" dirty="0">
                <a:ln w="0"/>
                <a:solidFill>
                  <a:schemeClr val="accent1"/>
                </a:solidFill>
                <a:effectLst>
                  <a:outerShdw blurRad="38100" dist="38100" dir="2700000" algn="tl">
                    <a:srgbClr val="000000">
                      <a:alpha val="43137"/>
                    </a:srgbClr>
                  </a:outerShdw>
                </a:effectLst>
              </a:rPr>
              <a:t>Push</a:t>
            </a:r>
            <a:r>
              <a:rPr lang="en-US" sz="4800" dirty="0"/>
              <a:t> Model</a:t>
            </a:r>
          </a:p>
        </p:txBody>
      </p:sp>
      <p:sp>
        <p:nvSpPr>
          <p:cNvPr id="7" name="Rectangle 6"/>
          <p:cNvSpPr/>
          <p:nvPr/>
        </p:nvSpPr>
        <p:spPr>
          <a:xfrm>
            <a:off x="8522629" y="1694288"/>
            <a:ext cx="2626268" cy="30904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799" dirty="0">
              <a:solidFill>
                <a:srgbClr val="FFFFFF"/>
              </a:solidFill>
            </a:endParaRPr>
          </a:p>
        </p:txBody>
      </p:sp>
      <p:sp>
        <p:nvSpPr>
          <p:cNvPr id="8" name="Rectangle 7"/>
          <p:cNvSpPr/>
          <p:nvPr/>
        </p:nvSpPr>
        <p:spPr>
          <a:xfrm>
            <a:off x="4284770" y="2949238"/>
            <a:ext cx="2500606" cy="160029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999" b="1" dirty="0">
                <a:solidFill>
                  <a:srgbClr val="FFFFFF"/>
                </a:solidFill>
              </a:rPr>
              <a:t>Configuration Staging Area</a:t>
            </a:r>
          </a:p>
          <a:p>
            <a:pPr algn="ctr"/>
            <a:r>
              <a:rPr lang="en-US" sz="1799" dirty="0">
                <a:solidFill>
                  <a:srgbClr val="FFFFFF"/>
                </a:solidFill>
              </a:rPr>
              <a:t>(Contains DSC data)</a:t>
            </a:r>
          </a:p>
        </p:txBody>
      </p:sp>
      <p:sp>
        <p:nvSpPr>
          <p:cNvPr id="9" name="Rectangle 8"/>
          <p:cNvSpPr/>
          <p:nvPr/>
        </p:nvSpPr>
        <p:spPr>
          <a:xfrm>
            <a:off x="649201" y="3802510"/>
            <a:ext cx="1701943" cy="8314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799" dirty="0">
                <a:solidFill>
                  <a:srgbClr val="FFFFFF"/>
                </a:solidFill>
              </a:rPr>
              <a:t>3</a:t>
            </a:r>
            <a:r>
              <a:rPr lang="en-US" sz="1799" baseline="30000" dirty="0">
                <a:solidFill>
                  <a:srgbClr val="FFFFFF"/>
                </a:solidFill>
              </a:rPr>
              <a:t>rd</a:t>
            </a:r>
            <a:r>
              <a:rPr lang="en-US" sz="1799" dirty="0">
                <a:solidFill>
                  <a:srgbClr val="FFFFFF"/>
                </a:solidFill>
              </a:rPr>
              <a:t> party languages and tools</a:t>
            </a:r>
          </a:p>
        </p:txBody>
      </p:sp>
      <p:sp>
        <p:nvSpPr>
          <p:cNvPr id="10" name="TextBox 9"/>
          <p:cNvSpPr txBox="1"/>
          <p:nvPr/>
        </p:nvSpPr>
        <p:spPr>
          <a:xfrm>
            <a:off x="484127" y="1443817"/>
            <a:ext cx="2957949" cy="939355"/>
          </a:xfrm>
          <a:prstGeom prst="rect">
            <a:avLst/>
          </a:prstGeom>
          <a:noFill/>
        </p:spPr>
        <p:txBody>
          <a:bodyPr wrap="square" rtlCol="0">
            <a:spAutoFit/>
          </a:bodyPr>
          <a:lstStyle/>
          <a:p>
            <a:r>
              <a:rPr lang="en-US" sz="1799" i="1" dirty="0"/>
              <a:t>Authoring Phase</a:t>
            </a:r>
          </a:p>
          <a:p>
            <a:r>
              <a:rPr lang="en-US" sz="1799" dirty="0"/>
              <a:t>(May include imperative as well as declarative code)</a:t>
            </a:r>
          </a:p>
        </p:txBody>
      </p:sp>
      <p:sp>
        <p:nvSpPr>
          <p:cNvPr id="11" name="TextBox 10"/>
          <p:cNvSpPr txBox="1"/>
          <p:nvPr/>
        </p:nvSpPr>
        <p:spPr>
          <a:xfrm>
            <a:off x="4235145" y="1119696"/>
            <a:ext cx="3727070" cy="1786389"/>
          </a:xfrm>
          <a:prstGeom prst="rect">
            <a:avLst/>
          </a:prstGeom>
          <a:noFill/>
        </p:spPr>
        <p:txBody>
          <a:bodyPr wrap="square" rtlCol="0">
            <a:spAutoFit/>
          </a:bodyPr>
          <a:lstStyle/>
          <a:p>
            <a:r>
              <a:rPr lang="en-US" sz="1799" i="1" dirty="0"/>
              <a:t>Staging Phase</a:t>
            </a:r>
          </a:p>
          <a:p>
            <a:pPr marL="285577" indent="-285577">
              <a:buFontTx/>
              <a:buChar char="-"/>
            </a:pPr>
            <a:r>
              <a:rPr lang="en-US" sz="1799" dirty="0"/>
              <a:t>Fully declarative configuration representation using DMTF standard MOF instances</a:t>
            </a:r>
          </a:p>
          <a:p>
            <a:pPr marL="285577" indent="-285577">
              <a:buFontTx/>
              <a:buChar char="-"/>
            </a:pPr>
            <a:r>
              <a:rPr lang="en-US" sz="1799" dirty="0"/>
              <a:t>Configuration is calculated for all nodes</a:t>
            </a:r>
          </a:p>
        </p:txBody>
      </p:sp>
      <p:sp>
        <p:nvSpPr>
          <p:cNvPr id="12" name="Rectangle 11"/>
          <p:cNvSpPr/>
          <p:nvPr/>
        </p:nvSpPr>
        <p:spPr>
          <a:xfrm>
            <a:off x="656268" y="2635054"/>
            <a:ext cx="1701943" cy="64454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799" dirty="0">
                <a:solidFill>
                  <a:srgbClr val="FFFFFF"/>
                </a:solidFill>
              </a:rPr>
              <a:t>PowerShell</a:t>
            </a:r>
          </a:p>
        </p:txBody>
      </p:sp>
      <p:cxnSp>
        <p:nvCxnSpPr>
          <p:cNvPr id="14" name="Straight Arrow Connector 13"/>
          <p:cNvCxnSpPr>
            <a:stCxn id="9" idx="3"/>
            <a:endCxn id="8" idx="1"/>
          </p:cNvCxnSpPr>
          <p:nvPr/>
        </p:nvCxnSpPr>
        <p:spPr>
          <a:xfrm flipV="1">
            <a:off x="2351145" y="3749384"/>
            <a:ext cx="1933626" cy="468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a:endCxn id="8" idx="1"/>
          </p:cNvCxnSpPr>
          <p:nvPr/>
        </p:nvCxnSpPr>
        <p:spPr>
          <a:xfrm>
            <a:off x="2358211" y="2957325"/>
            <a:ext cx="1926559" cy="792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700843" y="3684736"/>
            <a:ext cx="0"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8" name="TextBox 17"/>
          <p:cNvSpPr txBox="1"/>
          <p:nvPr/>
        </p:nvSpPr>
        <p:spPr>
          <a:xfrm>
            <a:off x="8444630" y="470498"/>
            <a:ext cx="3552196" cy="922945"/>
          </a:xfrm>
          <a:prstGeom prst="rect">
            <a:avLst/>
          </a:prstGeom>
          <a:noFill/>
        </p:spPr>
        <p:txBody>
          <a:bodyPr wrap="square" rtlCol="0">
            <a:spAutoFit/>
          </a:bodyPr>
          <a:lstStyle/>
          <a:p>
            <a:r>
              <a:rPr lang="en-US" sz="1799" i="1" dirty="0"/>
              <a:t>“Make it So” Phase</a:t>
            </a:r>
          </a:p>
          <a:p>
            <a:r>
              <a:rPr lang="en-US" sz="1799" dirty="0"/>
              <a:t>(Declarative configuration is reified through imperative providers.)</a:t>
            </a:r>
          </a:p>
        </p:txBody>
      </p:sp>
      <p:sp>
        <p:nvSpPr>
          <p:cNvPr id="19" name="Rectangle 18"/>
          <p:cNvSpPr/>
          <p:nvPr/>
        </p:nvSpPr>
        <p:spPr>
          <a:xfrm>
            <a:off x="8660277" y="1783184"/>
            <a:ext cx="2626268" cy="31281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799" dirty="0">
              <a:solidFill>
                <a:srgbClr val="FFFFFF"/>
              </a:solidFill>
            </a:endParaRPr>
          </a:p>
        </p:txBody>
      </p:sp>
      <p:sp>
        <p:nvSpPr>
          <p:cNvPr id="20" name="Rectangle 19"/>
          <p:cNvSpPr/>
          <p:nvPr/>
        </p:nvSpPr>
        <p:spPr>
          <a:xfrm>
            <a:off x="8812596" y="1935499"/>
            <a:ext cx="2626268" cy="3226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799" dirty="0">
              <a:solidFill>
                <a:srgbClr val="FFFFFF"/>
              </a:solidFill>
            </a:endParaRPr>
          </a:p>
        </p:txBody>
      </p:sp>
      <p:sp>
        <p:nvSpPr>
          <p:cNvPr id="21" name="Rectangle 20"/>
          <p:cNvSpPr/>
          <p:nvPr/>
        </p:nvSpPr>
        <p:spPr>
          <a:xfrm>
            <a:off x="8964913" y="2087817"/>
            <a:ext cx="2626268" cy="3226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799" dirty="0">
              <a:solidFill>
                <a:srgbClr val="FFFFFF"/>
              </a:solidFill>
            </a:endParaRPr>
          </a:p>
        </p:txBody>
      </p:sp>
      <p:sp>
        <p:nvSpPr>
          <p:cNvPr id="22" name="Rectangle 21"/>
          <p:cNvSpPr/>
          <p:nvPr/>
        </p:nvSpPr>
        <p:spPr>
          <a:xfrm>
            <a:off x="9317047" y="3355866"/>
            <a:ext cx="1969499" cy="759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FFFFFF"/>
                </a:solidFill>
              </a:rPr>
              <a:t>Parser and Dispatcher</a:t>
            </a:r>
          </a:p>
        </p:txBody>
      </p:sp>
      <p:cxnSp>
        <p:nvCxnSpPr>
          <p:cNvPr id="23" name="Straight Arrow Connector 22"/>
          <p:cNvCxnSpPr/>
          <p:nvPr/>
        </p:nvCxnSpPr>
        <p:spPr>
          <a:xfrm flipV="1">
            <a:off x="6828907" y="3460163"/>
            <a:ext cx="1659254"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325392" y="4480225"/>
            <a:ext cx="1932294" cy="666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FFFFFF"/>
                </a:solidFill>
              </a:rPr>
              <a:t>Resources</a:t>
            </a:r>
          </a:p>
        </p:txBody>
      </p:sp>
      <p:sp>
        <p:nvSpPr>
          <p:cNvPr id="26" name="TextBox 25"/>
          <p:cNvSpPr txBox="1"/>
          <p:nvPr/>
        </p:nvSpPr>
        <p:spPr>
          <a:xfrm>
            <a:off x="612949" y="5065005"/>
            <a:ext cx="5454607" cy="1197854"/>
          </a:xfrm>
          <a:prstGeom prst="rect">
            <a:avLst/>
          </a:prstGeom>
          <a:noFill/>
        </p:spPr>
        <p:txBody>
          <a:bodyPr wrap="square" rtlCol="0">
            <a:spAutoFit/>
          </a:bodyPr>
          <a:lstStyle/>
          <a:p>
            <a:r>
              <a:rPr lang="en-US" sz="1799" dirty="0"/>
              <a:t>When authoring in PowerShell:</a:t>
            </a:r>
          </a:p>
          <a:p>
            <a:pPr marL="742499" lvl="1" indent="-285577">
              <a:buFont typeface="Arial" panose="020B0604020202020204" pitchFamily="34" charset="0"/>
              <a:buChar char="•"/>
            </a:pPr>
            <a:r>
              <a:rPr lang="en-US" sz="1799" dirty="0"/>
              <a:t>Declarative syntax extensions</a:t>
            </a:r>
          </a:p>
          <a:p>
            <a:pPr marL="742499" lvl="1" indent="-285577">
              <a:buFont typeface="Arial" panose="020B0604020202020204" pitchFamily="34" charset="0"/>
              <a:buChar char="•"/>
            </a:pPr>
            <a:r>
              <a:rPr lang="en-US" sz="1799" dirty="0"/>
              <a:t>Schema-driven </a:t>
            </a:r>
            <a:r>
              <a:rPr lang="en-US" sz="1799" dirty="0" err="1"/>
              <a:t>Intellisense</a:t>
            </a:r>
            <a:endParaRPr lang="en-US" sz="1799" dirty="0"/>
          </a:p>
          <a:p>
            <a:pPr marL="742499" lvl="1" indent="-285577">
              <a:buFont typeface="Arial" panose="020B0604020202020204" pitchFamily="34" charset="0"/>
              <a:buChar char="•"/>
            </a:pPr>
            <a:r>
              <a:rPr lang="en-US" sz="1799" dirty="0"/>
              <a:t>Schema validation (early-binding)</a:t>
            </a:r>
          </a:p>
        </p:txBody>
      </p:sp>
      <p:sp>
        <p:nvSpPr>
          <p:cNvPr id="27" name="TextBox 26"/>
          <p:cNvSpPr txBox="1"/>
          <p:nvPr/>
        </p:nvSpPr>
        <p:spPr>
          <a:xfrm>
            <a:off x="8178504" y="5409217"/>
            <a:ext cx="3387280" cy="1221699"/>
          </a:xfrm>
          <a:prstGeom prst="rect">
            <a:avLst/>
          </a:prstGeom>
          <a:noFill/>
        </p:spPr>
        <p:txBody>
          <a:bodyPr wrap="square" rtlCol="0">
            <a:spAutoFit/>
          </a:bodyPr>
          <a:lstStyle/>
          <a:p>
            <a:r>
              <a:rPr lang="en-US" sz="1799" dirty="0"/>
              <a:t>Resources implement changes:</a:t>
            </a:r>
          </a:p>
          <a:p>
            <a:pPr marL="285577" indent="-285577">
              <a:buFont typeface="Arial" panose="020B0604020202020204" pitchFamily="34" charset="0"/>
              <a:buChar char="•"/>
            </a:pPr>
            <a:r>
              <a:rPr lang="en-US" sz="1799" dirty="0"/>
              <a:t>Monotonic</a:t>
            </a:r>
          </a:p>
          <a:p>
            <a:pPr marL="285577" indent="-285577">
              <a:buFont typeface="Arial" panose="020B0604020202020204" pitchFamily="34" charset="0"/>
              <a:buChar char="•"/>
            </a:pPr>
            <a:r>
              <a:rPr lang="en-US" sz="1799" dirty="0"/>
              <a:t>Imperative</a:t>
            </a:r>
          </a:p>
          <a:p>
            <a:pPr marL="285577" indent="-285577">
              <a:buFont typeface="Arial" panose="020B0604020202020204" pitchFamily="34" charset="0"/>
              <a:buChar char="•"/>
            </a:pPr>
            <a:r>
              <a:rPr lang="en-US" sz="1799" dirty="0"/>
              <a:t>Idempotent </a:t>
            </a:r>
          </a:p>
        </p:txBody>
      </p:sp>
      <p:sp>
        <p:nvSpPr>
          <p:cNvPr id="28" name="Rectangle 27"/>
          <p:cNvSpPr/>
          <p:nvPr/>
        </p:nvSpPr>
        <p:spPr>
          <a:xfrm>
            <a:off x="9168086" y="2278918"/>
            <a:ext cx="2312012" cy="84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rgbClr val="FFFFFF"/>
                </a:solidFill>
              </a:rPr>
              <a:t>Local Configuration Store</a:t>
            </a:r>
          </a:p>
        </p:txBody>
      </p:sp>
      <p:sp>
        <p:nvSpPr>
          <p:cNvPr id="25" name="Title 1"/>
          <p:cNvSpPr txBox="1">
            <a:spLocks/>
          </p:cNvSpPr>
          <p:nvPr/>
        </p:nvSpPr>
        <p:spPr>
          <a:xfrm>
            <a:off x="240462" y="327755"/>
            <a:ext cx="11654187" cy="899409"/>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b="1" spc="0">
                <a:ln w="0"/>
                <a:solidFill>
                  <a:srgbClr val="DC3C00"/>
                </a:solidFill>
                <a:effectLst>
                  <a:outerShdw blurRad="38100" dist="38100" dir="2700000" algn="tl">
                    <a:srgbClr val="000000">
                      <a:alpha val="43137"/>
                    </a:srgbClr>
                  </a:outerShdw>
                </a:effectLst>
              </a:rPr>
              <a:t>Pull</a:t>
            </a:r>
            <a:r>
              <a:rPr sz="4800">
                <a:gradFill>
                  <a:gsLst>
                    <a:gs pos="1250">
                      <a:srgbClr val="FFFFFF"/>
                    </a:gs>
                    <a:gs pos="100000">
                      <a:srgbClr val="FFFFFF"/>
                    </a:gs>
                  </a:gsLst>
                  <a:lin ang="5400000" scaled="0"/>
                </a:gradFill>
              </a:rPr>
              <a:t>   Model</a:t>
            </a:r>
          </a:p>
        </p:txBody>
      </p:sp>
      <p:sp>
        <p:nvSpPr>
          <p:cNvPr id="29" name="Rectangle 28"/>
          <p:cNvSpPr/>
          <p:nvPr/>
        </p:nvSpPr>
        <p:spPr>
          <a:xfrm>
            <a:off x="4291836" y="2949238"/>
            <a:ext cx="2500606" cy="160029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999" b="1" dirty="0">
                <a:solidFill>
                  <a:srgbClr val="FFFFFF"/>
                </a:solidFill>
              </a:rPr>
              <a:t>Pull Server</a:t>
            </a:r>
          </a:p>
          <a:p>
            <a:pPr algn="ctr"/>
            <a:r>
              <a:rPr lang="en-US" sz="1799" dirty="0">
                <a:solidFill>
                  <a:srgbClr val="FFFFFF"/>
                </a:solidFill>
              </a:rPr>
              <a:t>(Contains DSC data and Modules)</a:t>
            </a:r>
          </a:p>
        </p:txBody>
      </p:sp>
      <p:cxnSp>
        <p:nvCxnSpPr>
          <p:cNvPr id="30" name="Straight Arrow Connector 29"/>
          <p:cNvCxnSpPr/>
          <p:nvPr/>
        </p:nvCxnSpPr>
        <p:spPr>
          <a:xfrm flipV="1">
            <a:off x="6785377" y="3416817"/>
            <a:ext cx="1659254" cy="1"/>
          </a:xfrm>
          <a:prstGeom prst="straightConnector1">
            <a:avLst/>
          </a:prstGeom>
          <a:ln w="5080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807145" y="3627213"/>
            <a:ext cx="1659254"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itle 1"/>
          <p:cNvSpPr txBox="1">
            <a:spLocks/>
          </p:cNvSpPr>
          <p:nvPr/>
        </p:nvSpPr>
        <p:spPr>
          <a:xfrm>
            <a:off x="296528" y="283377"/>
            <a:ext cx="10056974" cy="90855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t>Components &amp; Phases</a:t>
            </a:r>
          </a:p>
        </p:txBody>
      </p:sp>
      <p:cxnSp>
        <p:nvCxnSpPr>
          <p:cNvPr id="3" name="Straight Connector 2"/>
          <p:cNvCxnSpPr/>
          <p:nvPr/>
        </p:nvCxnSpPr>
        <p:spPr>
          <a:xfrm>
            <a:off x="3591067" y="1119409"/>
            <a:ext cx="0" cy="4001617"/>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976604" y="1160404"/>
            <a:ext cx="0" cy="4001617"/>
          </a:xfrm>
          <a:prstGeom prst="line">
            <a:avLst/>
          </a:prstGeom>
          <a:ln w="38100">
            <a:solidFill>
              <a:srgbClr val="D96219"/>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99927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0-#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1+#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1+#ppt_w/2"/>
                                          </p:val>
                                        </p:tav>
                                        <p:tav tm="100000">
                                          <p:val>
                                            <p:strVal val="#ppt_x"/>
                                          </p:val>
                                        </p:tav>
                                      </p:tavLst>
                                    </p:anim>
                                    <p:anim calcmode="lin" valueType="num">
                                      <p:cBhvr additive="base">
                                        <p:cTn id="51" dur="500" fill="hold"/>
                                        <p:tgtEl>
                                          <p:spTgt spid="1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1+#ppt_w/2"/>
                                          </p:val>
                                        </p:tav>
                                        <p:tav tm="100000">
                                          <p:val>
                                            <p:strVal val="#ppt_x"/>
                                          </p:val>
                                        </p:tav>
                                      </p:tavLst>
                                    </p:anim>
                                    <p:anim calcmode="lin" valueType="num">
                                      <p:cBhvr additive="base">
                                        <p:cTn id="59" dur="500" fill="hold"/>
                                        <p:tgtEl>
                                          <p:spTgt spid="21"/>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1+#ppt_w/2"/>
                                          </p:val>
                                        </p:tav>
                                        <p:tav tm="100000">
                                          <p:val>
                                            <p:strVal val="#ppt_x"/>
                                          </p:val>
                                        </p:tav>
                                      </p:tavLst>
                                    </p:anim>
                                    <p:anim calcmode="lin" valueType="num">
                                      <p:cBhvr additive="base">
                                        <p:cTn id="67" dur="500" fill="hold"/>
                                        <p:tgtEl>
                                          <p:spTgt spid="24"/>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500" fill="hold"/>
                                        <p:tgtEl>
                                          <p:spTgt spid="27"/>
                                        </p:tgtEl>
                                        <p:attrNameLst>
                                          <p:attrName>ppt_x</p:attrName>
                                        </p:attrNameLst>
                                      </p:cBhvr>
                                      <p:tavLst>
                                        <p:tav tm="0">
                                          <p:val>
                                            <p:strVal val="1+#ppt_w/2"/>
                                          </p:val>
                                        </p:tav>
                                        <p:tav tm="100000">
                                          <p:val>
                                            <p:strVal val="#ppt_x"/>
                                          </p:val>
                                        </p:tav>
                                      </p:tavLst>
                                    </p:anim>
                                    <p:anim calcmode="lin" valueType="num">
                                      <p:cBhvr additive="base">
                                        <p:cTn id="71" dur="500" fill="hold"/>
                                        <p:tgtEl>
                                          <p:spTgt spid="27"/>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1+#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1+#ppt_w/2"/>
                                          </p:val>
                                        </p:tav>
                                        <p:tav tm="100000">
                                          <p:val>
                                            <p:strVal val="#ppt_x"/>
                                          </p:val>
                                        </p:tav>
                                      </p:tavLst>
                                    </p:anim>
                                    <p:anim calcmode="lin" valueType="num">
                                      <p:cBhvr additive="base">
                                        <p:cTn id="7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0" nodeType="clickEffect">
                                  <p:stCondLst>
                                    <p:cond delay="0"/>
                                  </p:stCondLst>
                                  <p:childTnLst>
                                    <p:animEffect transition="out" filter="fade">
                                      <p:cBhvr>
                                        <p:cTn id="83" dur="500"/>
                                        <p:tgtEl>
                                          <p:spTgt spid="33"/>
                                        </p:tgtEl>
                                      </p:cBhvr>
                                    </p:animEffect>
                                    <p:set>
                                      <p:cBhvr>
                                        <p:cTn id="84" dur="1" fill="hold">
                                          <p:stCondLst>
                                            <p:cond delay="499"/>
                                          </p:stCondLst>
                                        </p:cTn>
                                        <p:tgtEl>
                                          <p:spTgt spid="33"/>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grpId="1"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par>
                                <p:cTn id="98" presetID="10" presetClass="entr" presetSubtype="0" fill="hold"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0" nodeType="clickEffect">
                                  <p:stCondLst>
                                    <p:cond delay="0"/>
                                  </p:stCondLst>
                                  <p:childTnLst>
                                    <p:animEffect transition="out" filter="fade">
                                      <p:cBhvr>
                                        <p:cTn id="109" dur="1000"/>
                                        <p:tgtEl>
                                          <p:spTgt spid="6"/>
                                        </p:tgtEl>
                                      </p:cBhvr>
                                    </p:animEffect>
                                    <p:set>
                                      <p:cBhvr>
                                        <p:cTn id="110" dur="1" fill="hold">
                                          <p:stCondLst>
                                            <p:cond delay="999"/>
                                          </p:stCondLst>
                                        </p:cTn>
                                        <p:tgtEl>
                                          <p:spTgt spid="6"/>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1000"/>
                                        <p:tgtEl>
                                          <p:spTgt spid="8"/>
                                        </p:tgtEl>
                                      </p:cBhvr>
                                    </p:animEffect>
                                    <p:set>
                                      <p:cBhvr>
                                        <p:cTn id="113" dur="1" fill="hold">
                                          <p:stCondLst>
                                            <p:cond delay="999"/>
                                          </p:stCondLst>
                                        </p:cTn>
                                        <p:tgtEl>
                                          <p:spTgt spid="8"/>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1000"/>
                                        <p:tgtEl>
                                          <p:spTgt spid="23"/>
                                        </p:tgtEl>
                                      </p:cBhvr>
                                    </p:animEffect>
                                    <p:set>
                                      <p:cBhvr>
                                        <p:cTn id="116" dur="1" fill="hold">
                                          <p:stCondLst>
                                            <p:cond delay="999"/>
                                          </p:stCondLst>
                                        </p:cTn>
                                        <p:tgtEl>
                                          <p:spTgt spid="23"/>
                                        </p:tgtEl>
                                        <p:attrNameLst>
                                          <p:attrName>style.visibility</p:attrName>
                                        </p:attrNameLst>
                                      </p:cBhvr>
                                      <p:to>
                                        <p:strVal val="hidden"/>
                                      </p:to>
                                    </p:se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childTnLst>
                                </p:cTn>
                              </p:par>
                            </p:childTnLst>
                          </p:cTn>
                        </p:par>
                        <p:par>
                          <p:cTn id="121" fill="hold">
                            <p:stCondLst>
                              <p:cond delay="2000"/>
                            </p:stCondLst>
                            <p:childTnLst>
                              <p:par>
                                <p:cTn id="122" presetID="10" presetClass="entr" presetSubtype="0"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fade">
                                      <p:cBhvr>
                                        <p:cTn id="124" dur="1000"/>
                                        <p:tgtEl>
                                          <p:spTgt spid="2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8" grpId="0" animBg="1"/>
      <p:bldP spid="8" grpId="1" animBg="1"/>
      <p:bldP spid="9" grpId="0" animBg="1"/>
      <p:bldP spid="10" grpId="0"/>
      <p:bldP spid="11" grpId="0"/>
      <p:bldP spid="12" grpId="0" animBg="1"/>
      <p:bldP spid="18" grpId="0"/>
      <p:bldP spid="19" grpId="0" animBg="1"/>
      <p:bldP spid="20" grpId="0" animBg="1"/>
      <p:bldP spid="21" grpId="0" animBg="1"/>
      <p:bldP spid="22" grpId="0" animBg="1"/>
      <p:bldP spid="24" grpId="0" animBg="1"/>
      <p:bldP spid="26" grpId="0"/>
      <p:bldP spid="27" grpId="0"/>
      <p:bldP spid="28" grpId="0" animBg="1"/>
      <p:bldP spid="25" grpId="0"/>
      <p:bldP spid="29" grpId="0" animBg="1"/>
      <p:bldP spid="33" grpId="0"/>
      <p:bldP spid="3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4" name="Slide Number Placeholder 3"/>
          <p:cNvSpPr>
            <a:spLocks noGrp="1"/>
          </p:cNvSpPr>
          <p:nvPr>
            <p:ph type="sldNum" sz="quarter" idx="4294967295"/>
          </p:nvPr>
        </p:nvSpPr>
        <p:spPr>
          <a:xfrm>
            <a:off x="11592829" y="6485561"/>
            <a:ext cx="599172" cy="364173"/>
          </a:xfrm>
        </p:spPr>
        <p:txBody>
          <a:bodyPr/>
          <a:lstStyle/>
          <a:p>
            <a:fld id="{C69A5621-A4E1-4322-9D22-14AC39B4BE7D}" type="slidenum">
              <a:rPr lang="en-US" smtClean="0">
                <a:solidFill>
                  <a:srgbClr val="FFFFFF">
                    <a:tint val="75000"/>
                  </a:srgbClr>
                </a:solidFill>
              </a:rPr>
              <a:pPr/>
              <a:t>3</a:t>
            </a:fld>
            <a:endParaRPr lang="en-US" dirty="0">
              <a:solidFill>
                <a:srgbClr val="FFFFFF">
                  <a:tint val="75000"/>
                </a:srgbClr>
              </a:solidFill>
            </a:endParaRPr>
          </a:p>
        </p:txBody>
      </p:sp>
    </p:spTree>
    <p:extLst>
      <p:ext uri="{BB962C8B-B14F-4D97-AF65-F5344CB8AC3E}">
        <p14:creationId xmlns:p14="http://schemas.microsoft.com/office/powerpoint/2010/main" val="214907861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DSC </a:t>
            </a:r>
            <a:r>
              <a:rPr lang="en-US" dirty="0" smtClean="0"/>
              <a:t>Decouples …</a:t>
            </a:r>
            <a:endParaRPr lang="en-US" dirty="0"/>
          </a:p>
        </p:txBody>
      </p:sp>
      <p:sp>
        <p:nvSpPr>
          <p:cNvPr id="17" name="Rounded Rectangle 16"/>
          <p:cNvSpPr/>
          <p:nvPr/>
        </p:nvSpPr>
        <p:spPr bwMode="auto">
          <a:xfrm>
            <a:off x="269239" y="3130192"/>
            <a:ext cx="3735103" cy="204311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2157" b="1" dirty="0">
                <a:solidFill>
                  <a:srgbClr val="505050"/>
                </a:solidFill>
                <a:ea typeface="Segoe UI" pitchFamily="34" charset="0"/>
                <a:cs typeface="Segoe UI" pitchFamily="34" charset="0"/>
              </a:rPr>
              <a:t>DSC Engine</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Dependency Resolution</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Logging &amp; Error Handling</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Reboot Resiliency</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Repeatable Automation</a:t>
            </a:r>
          </a:p>
        </p:txBody>
      </p:sp>
      <p:grpSp>
        <p:nvGrpSpPr>
          <p:cNvPr id="30" name="Group 29"/>
          <p:cNvGrpSpPr/>
          <p:nvPr/>
        </p:nvGrpSpPr>
        <p:grpSpPr>
          <a:xfrm>
            <a:off x="269239" y="5296877"/>
            <a:ext cx="4074659" cy="1419339"/>
            <a:chOff x="6751637" y="5326062"/>
            <a:chExt cx="4724400" cy="1447800"/>
          </a:xfrm>
        </p:grpSpPr>
        <p:sp>
          <p:nvSpPr>
            <p:cNvPr id="26" name="Rounded Rectangle 25"/>
            <p:cNvSpPr/>
            <p:nvPr/>
          </p:nvSpPr>
          <p:spPr bwMode="auto">
            <a:xfrm>
              <a:off x="7208837" y="57963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5" name="Rounded Rectangle 24"/>
            <p:cNvSpPr/>
            <p:nvPr/>
          </p:nvSpPr>
          <p:spPr bwMode="auto">
            <a:xfrm>
              <a:off x="7056437" y="56439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4" name="Rounded Rectangle 23"/>
            <p:cNvSpPr/>
            <p:nvPr/>
          </p:nvSpPr>
          <p:spPr bwMode="auto">
            <a:xfrm>
              <a:off x="6904037" y="5491593"/>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8" name="Rounded Rectangle 17"/>
            <p:cNvSpPr/>
            <p:nvPr/>
          </p:nvSpPr>
          <p:spPr bwMode="auto">
            <a:xfrm>
              <a:off x="6751637" y="5326062"/>
              <a:ext cx="4267200" cy="977469"/>
            </a:xfrm>
            <a:prstGeom prst="round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157" b="1" dirty="0">
                  <a:solidFill>
                    <a:srgbClr val="505050"/>
                  </a:solidFill>
                  <a:ea typeface="Segoe UI" pitchFamily="34" charset="0"/>
                  <a:cs typeface="Segoe UI" pitchFamily="34" charset="0"/>
                </a:rPr>
                <a:t>Resources</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Technology Specific</a:t>
              </a:r>
            </a:p>
          </p:txBody>
        </p:sp>
      </p:grpSp>
      <p:grpSp>
        <p:nvGrpSpPr>
          <p:cNvPr id="31" name="Group 30"/>
          <p:cNvGrpSpPr/>
          <p:nvPr/>
        </p:nvGrpSpPr>
        <p:grpSpPr>
          <a:xfrm>
            <a:off x="269239" y="1351771"/>
            <a:ext cx="4074659" cy="1683553"/>
            <a:chOff x="6751637" y="804715"/>
            <a:chExt cx="5029200" cy="1717312"/>
          </a:xfrm>
        </p:grpSpPr>
        <p:sp>
          <p:nvSpPr>
            <p:cNvPr id="22" name="Rounded Rectangle 21"/>
            <p:cNvSpPr/>
            <p:nvPr/>
          </p:nvSpPr>
          <p:spPr bwMode="auto">
            <a:xfrm>
              <a:off x="7513637" y="8047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1" name="Rounded Rectangle 20"/>
            <p:cNvSpPr/>
            <p:nvPr/>
          </p:nvSpPr>
          <p:spPr bwMode="auto">
            <a:xfrm>
              <a:off x="7361237" y="9571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20" name="Rounded Rectangle 19"/>
            <p:cNvSpPr/>
            <p:nvPr/>
          </p:nvSpPr>
          <p:spPr bwMode="auto">
            <a:xfrm>
              <a:off x="7208837" y="11095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9" name="Rounded Rectangle 18"/>
            <p:cNvSpPr/>
            <p:nvPr/>
          </p:nvSpPr>
          <p:spPr bwMode="auto">
            <a:xfrm>
              <a:off x="7056437" y="12619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5" name="Rounded Rectangle 14"/>
            <p:cNvSpPr/>
            <p:nvPr/>
          </p:nvSpPr>
          <p:spPr bwMode="auto">
            <a:xfrm>
              <a:off x="6904037" y="1414315"/>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ea typeface="Segoe UI" pitchFamily="34" charset="0"/>
                <a:cs typeface="Segoe UI" pitchFamily="34" charset="0"/>
              </a:endParaRPr>
            </a:p>
          </p:txBody>
        </p:sp>
        <p:sp>
          <p:nvSpPr>
            <p:cNvPr id="16" name="Rounded Rectangle 15"/>
            <p:cNvSpPr/>
            <p:nvPr/>
          </p:nvSpPr>
          <p:spPr bwMode="auto">
            <a:xfrm>
              <a:off x="6751637" y="1582181"/>
              <a:ext cx="4267200" cy="939846"/>
            </a:xfrm>
            <a:prstGeom prst="roundRect">
              <a:avLst/>
            </a:prstGeom>
            <a:solidFill>
              <a:schemeClr val="accent3">
                <a:lumMod val="60000"/>
                <a:lumOff val="4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157" b="1" dirty="0">
                  <a:solidFill>
                    <a:srgbClr val="505050"/>
                  </a:solidFill>
                  <a:ea typeface="Segoe UI" pitchFamily="34" charset="0"/>
                  <a:cs typeface="Segoe UI" pitchFamily="34" charset="0"/>
                </a:rPr>
                <a:t>Configuration</a:t>
              </a:r>
            </a:p>
            <a:p>
              <a:pPr algn="r" defTabSz="914102" fontAlgn="base">
                <a:lnSpc>
                  <a:spcPct val="90000"/>
                </a:lnSpc>
                <a:spcBef>
                  <a:spcPct val="0"/>
                </a:spcBef>
                <a:spcAft>
                  <a:spcPct val="0"/>
                </a:spcAft>
              </a:pPr>
              <a:r>
                <a:rPr lang="en-US" sz="2157" dirty="0">
                  <a:solidFill>
                    <a:srgbClr val="505050"/>
                  </a:solidFill>
                  <a:ea typeface="Segoe UI" pitchFamily="34" charset="0"/>
                  <a:cs typeface="Segoe UI" pitchFamily="34" charset="0"/>
                </a:rPr>
                <a:t>Intent</a:t>
              </a:r>
            </a:p>
          </p:txBody>
        </p:sp>
      </p:grpSp>
      <p:sp>
        <p:nvSpPr>
          <p:cNvPr id="27" name="Rounded Rectangle 26"/>
          <p:cNvSpPr/>
          <p:nvPr/>
        </p:nvSpPr>
        <p:spPr bwMode="auto">
          <a:xfrm>
            <a:off x="5024214" y="4819944"/>
            <a:ext cx="6763773" cy="143457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b="1" dirty="0">
                <a:solidFill>
                  <a:srgbClr val="FFFFFF"/>
                </a:solidFill>
                <a:ea typeface="Segoe UI" pitchFamily="34" charset="0"/>
                <a:cs typeface="Segoe UI" pitchFamily="34" charset="0"/>
              </a:rPr>
              <a:t>Make It So</a:t>
            </a:r>
          </a:p>
          <a:p>
            <a:pPr defTabSz="914102" fontAlgn="base">
              <a:lnSpc>
                <a:spcPct val="90000"/>
              </a:lnSpc>
              <a:spcBef>
                <a:spcPct val="0"/>
              </a:spcBef>
              <a:spcAft>
                <a:spcPct val="0"/>
              </a:spcAft>
            </a:pPr>
            <a:r>
              <a:rPr lang="en-US" sz="2353" dirty="0">
                <a:ln w="0"/>
                <a:solidFill>
                  <a:srgbClr val="DC3C00"/>
                </a:solidFill>
                <a:effectLst>
                  <a:outerShdw blurRad="38100" dist="25400" dir="5400000" algn="ctr" rotWithShape="0">
                    <a:srgbClr val="6E747A">
                      <a:alpha val="43000"/>
                    </a:srgbClr>
                  </a:outerShdw>
                </a:effectLst>
              </a:rPr>
              <a:t>HOW    </a:t>
            </a:r>
            <a:r>
              <a:rPr lang="en-US" sz="2353" dirty="0">
                <a:solidFill>
                  <a:srgbClr val="FFFFFF"/>
                </a:solidFill>
              </a:rPr>
              <a:t>: DSC Resources</a:t>
            </a:r>
          </a:p>
          <a:p>
            <a:pPr defTabSz="914102" fontAlgn="base">
              <a:lnSpc>
                <a:spcPct val="90000"/>
              </a:lnSpc>
              <a:spcBef>
                <a:spcPct val="0"/>
              </a:spcBef>
              <a:spcAft>
                <a:spcPct val="0"/>
              </a:spcAft>
            </a:pPr>
            <a:r>
              <a:rPr lang="en-US" sz="2353" dirty="0">
                <a:solidFill>
                  <a:srgbClr val="FFFFFF"/>
                </a:solidFill>
              </a:rPr>
              <a:t>Do the heavy lifting in an </a:t>
            </a:r>
            <a:r>
              <a:rPr lang="en-US" sz="2353" u="sng" dirty="0">
                <a:solidFill>
                  <a:srgbClr val="FFFFFF"/>
                </a:solidFill>
              </a:rPr>
              <a:t>idempotent way</a:t>
            </a:r>
          </a:p>
        </p:txBody>
      </p:sp>
      <p:sp>
        <p:nvSpPr>
          <p:cNvPr id="28" name="Rounded Rectangle 27"/>
          <p:cNvSpPr/>
          <p:nvPr/>
        </p:nvSpPr>
        <p:spPr bwMode="auto">
          <a:xfrm>
            <a:off x="4978773" y="1324274"/>
            <a:ext cx="6806101" cy="2627641"/>
          </a:xfrm>
          <a:prstGeom prst="roundRect">
            <a:avLst/>
          </a:prstGeom>
          <a:solidFill>
            <a:schemeClr val="accent3"/>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b="1" dirty="0">
                <a:solidFill>
                  <a:srgbClr val="FFFFFF"/>
                </a:solidFill>
                <a:ea typeface="Segoe UI" pitchFamily="34" charset="0"/>
                <a:cs typeface="Segoe UI" pitchFamily="34" charset="0"/>
              </a:rPr>
              <a:t>Intent</a:t>
            </a:r>
          </a:p>
          <a:p>
            <a:r>
              <a:rPr lang="en-US" sz="2353" dirty="0">
                <a:ln w="0"/>
                <a:solidFill>
                  <a:srgbClr val="DC3C00"/>
                </a:solidFill>
                <a:effectLst>
                  <a:outerShdw blurRad="38100" dist="25400" dir="5400000" algn="ctr" rotWithShape="0">
                    <a:srgbClr val="6E747A">
                      <a:alpha val="43000"/>
                    </a:srgbClr>
                  </a:outerShdw>
                </a:effectLst>
              </a:rPr>
              <a:t>WHAT   </a:t>
            </a:r>
            <a:r>
              <a:rPr lang="en-US" sz="2353" dirty="0">
                <a:solidFill>
                  <a:srgbClr val="FFFFFF"/>
                </a:solidFill>
              </a:rPr>
              <a:t>: Structural Configuration</a:t>
            </a:r>
          </a:p>
          <a:p>
            <a:r>
              <a:rPr lang="en-US" sz="2353" dirty="0">
                <a:solidFill>
                  <a:srgbClr val="FFFFFF"/>
                </a:solidFill>
              </a:rPr>
              <a:t>Stays same irrespective of the environment</a:t>
            </a:r>
          </a:p>
          <a:p>
            <a:endParaRPr lang="en-US" sz="1176" dirty="0">
              <a:solidFill>
                <a:srgbClr val="505050"/>
              </a:solidFill>
            </a:endParaRPr>
          </a:p>
          <a:p>
            <a:r>
              <a:rPr lang="en-US" sz="2353" dirty="0">
                <a:ln w="0"/>
                <a:solidFill>
                  <a:srgbClr val="DC3C00"/>
                </a:solidFill>
                <a:effectLst>
                  <a:outerShdw blurRad="38100" dist="25400" dir="5400000" algn="ctr" rotWithShape="0">
                    <a:srgbClr val="6E747A">
                      <a:alpha val="43000"/>
                    </a:srgbClr>
                  </a:outerShdw>
                </a:effectLst>
              </a:rPr>
              <a:t>WHERE </a:t>
            </a:r>
            <a:r>
              <a:rPr lang="en-US" sz="2353" dirty="0">
                <a:solidFill>
                  <a:srgbClr val="FFFFFF"/>
                </a:solidFill>
              </a:rPr>
              <a:t>: Environmental Configuration</a:t>
            </a:r>
          </a:p>
          <a:p>
            <a:r>
              <a:rPr lang="en-US" sz="2353" dirty="0">
                <a:solidFill>
                  <a:srgbClr val="FFFFFF"/>
                </a:solidFill>
              </a:rPr>
              <a:t>Changes as system goes through different </a:t>
            </a:r>
            <a:r>
              <a:rPr lang="en-US" sz="2353" dirty="0" err="1">
                <a:solidFill>
                  <a:srgbClr val="FFFFFF"/>
                </a:solidFill>
              </a:rPr>
              <a:t>env</a:t>
            </a:r>
            <a:r>
              <a:rPr lang="en-US" sz="2353" dirty="0">
                <a:solidFill>
                  <a:srgbClr val="FFFFFF"/>
                </a:solidFill>
              </a:rPr>
              <a:t>.</a:t>
            </a:r>
          </a:p>
          <a:p>
            <a:pPr marL="411401" lvl="1">
              <a:spcAft>
                <a:spcPts val="600"/>
              </a:spcAft>
            </a:pPr>
            <a:r>
              <a:rPr lang="en-US" sz="2353" dirty="0">
                <a:solidFill>
                  <a:srgbClr val="FFFFFF"/>
                </a:solidFill>
              </a:rPr>
              <a:t>	Dev </a:t>
            </a:r>
            <a:r>
              <a:rPr lang="en-US" sz="2353" dirty="0">
                <a:solidFill>
                  <a:srgbClr val="FFFFFF"/>
                </a:solidFill>
                <a:sym typeface="Wingdings" panose="05000000000000000000" pitchFamily="2" charset="2"/>
              </a:rPr>
              <a:t> Test  Production</a:t>
            </a:r>
            <a:endParaRPr lang="en-US" sz="2353" dirty="0">
              <a:solidFill>
                <a:srgbClr val="FFFFFF"/>
              </a:solidFill>
            </a:endParaRPr>
          </a:p>
          <a:p>
            <a:pPr defTabSz="914102" fontAlgn="base">
              <a:lnSpc>
                <a:spcPct val="90000"/>
              </a:lnSpc>
              <a:spcBef>
                <a:spcPct val="0"/>
              </a:spcBef>
              <a:spcAft>
                <a:spcPct val="0"/>
              </a:spcAft>
            </a:pP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sp>
        <p:nvSpPr>
          <p:cNvPr id="4" name="Right Brace 3"/>
          <p:cNvSpPr/>
          <p:nvPr/>
        </p:nvSpPr>
        <p:spPr>
          <a:xfrm>
            <a:off x="4337600" y="1395467"/>
            <a:ext cx="597617" cy="1659209"/>
          </a:xfrm>
          <a:prstGeom prst="rightBrace">
            <a:avLst>
              <a:gd name="adj1" fmla="val 8333"/>
              <a:gd name="adj2" fmla="val 73637"/>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9" name="Right Brace 28"/>
          <p:cNvSpPr/>
          <p:nvPr/>
        </p:nvSpPr>
        <p:spPr>
          <a:xfrm>
            <a:off x="4354900" y="3260650"/>
            <a:ext cx="597617" cy="3455567"/>
          </a:xfrm>
          <a:prstGeom prst="rightBrace">
            <a:avLst>
              <a:gd name="adj1" fmla="val 8333"/>
              <a:gd name="adj2" fmla="val 6605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Tree>
    <p:custDataLst>
      <p:tags r:id="rId1"/>
    </p:custDataLst>
    <p:extLst>
      <p:ext uri="{BB962C8B-B14F-4D97-AF65-F5344CB8AC3E}">
        <p14:creationId xmlns:p14="http://schemas.microsoft.com/office/powerpoint/2010/main" val="2919702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4"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283" y="229510"/>
            <a:ext cx="11145850" cy="664607"/>
          </a:xfrm>
        </p:spPr>
        <p:txBody>
          <a:bodyPr>
            <a:normAutofit fontScale="90000"/>
          </a:bodyPr>
          <a:lstStyle/>
          <a:p>
            <a:r>
              <a:rPr lang="en-US" sz="4800" dirty="0"/>
              <a:t>Configuration and Continuous Deployment</a:t>
            </a:r>
          </a:p>
        </p:txBody>
      </p:sp>
      <p:graphicFrame>
        <p:nvGraphicFramePr>
          <p:cNvPr id="6" name="Table 5"/>
          <p:cNvGraphicFramePr>
            <a:graphicFrameLocks noGrp="1"/>
          </p:cNvGraphicFramePr>
          <p:nvPr>
            <p:extLst>
              <p:ext uri="{D42A27DB-BD31-4B8C-83A1-F6EECF244321}">
                <p14:modId xmlns:p14="http://schemas.microsoft.com/office/powerpoint/2010/main" val="2312198126"/>
              </p:ext>
            </p:extLst>
          </p:nvPr>
        </p:nvGraphicFramePr>
        <p:xfrm>
          <a:off x="694809" y="949590"/>
          <a:ext cx="10715773" cy="5743404"/>
        </p:xfrm>
        <a:graphic>
          <a:graphicData uri="http://schemas.openxmlformats.org/drawingml/2006/table">
            <a:tbl>
              <a:tblPr firstRow="1" bandRow="1">
                <a:tableStyleId>{69C7853C-536D-4A76-A0AE-DD22124D55A5}</a:tableStyleId>
              </a:tblPr>
              <a:tblGrid>
                <a:gridCol w="2282202">
                  <a:extLst>
                    <a:ext uri="{9D8B030D-6E8A-4147-A177-3AD203B41FA5}">
                      <a16:colId xmlns:a16="http://schemas.microsoft.com/office/drawing/2014/main" xmlns="" val="20000"/>
                    </a:ext>
                  </a:extLst>
                </a:gridCol>
                <a:gridCol w="2890790">
                  <a:extLst>
                    <a:ext uri="{9D8B030D-6E8A-4147-A177-3AD203B41FA5}">
                      <a16:colId xmlns:a16="http://schemas.microsoft.com/office/drawing/2014/main" xmlns="" val="20001"/>
                    </a:ext>
                  </a:extLst>
                </a:gridCol>
                <a:gridCol w="5542781">
                  <a:extLst>
                    <a:ext uri="{9D8B030D-6E8A-4147-A177-3AD203B41FA5}">
                      <a16:colId xmlns:a16="http://schemas.microsoft.com/office/drawing/2014/main" xmlns="" val="20002"/>
                    </a:ext>
                  </a:extLst>
                </a:gridCol>
              </a:tblGrid>
              <a:tr h="1263319">
                <a:tc rowSpan="2">
                  <a:txBody>
                    <a:bodyPr/>
                    <a:lstStyle/>
                    <a:p>
                      <a:r>
                        <a:rPr lang="en-US" sz="2800" dirty="0" smtClean="0"/>
                        <a:t>Intent</a:t>
                      </a:r>
                      <a:endParaRPr lang="en-US" sz="2800" b="0" dirty="0">
                        <a:solidFill>
                          <a:schemeClr val="bg1"/>
                        </a:solidFill>
                      </a:endParaRPr>
                    </a:p>
                  </a:txBody>
                  <a:tcPr marL="91414" marR="91414" marT="45706" marB="45706"/>
                </a:tc>
                <a:tc>
                  <a:txBody>
                    <a:bodyPr/>
                    <a:lstStyle/>
                    <a:p>
                      <a:r>
                        <a:rPr lang="en-US" sz="2400" dirty="0" smtClean="0"/>
                        <a:t>Environment</a:t>
                      </a:r>
                    </a:p>
                    <a:p>
                      <a:r>
                        <a:rPr lang="en-US" sz="2400" dirty="0" smtClean="0"/>
                        <a:t>Configuration</a:t>
                      </a:r>
                    </a:p>
                    <a:p>
                      <a:r>
                        <a:rPr lang="en-US" sz="1400" dirty="0" smtClean="0"/>
                        <a:t>(Dev</a:t>
                      </a:r>
                      <a:r>
                        <a:rPr lang="en-US" sz="1400" baseline="0" dirty="0" smtClean="0"/>
                        <a:t> -&gt; Test -&gt; Production)</a:t>
                      </a:r>
                      <a:endParaRPr lang="en-US" sz="1400" b="0" dirty="0">
                        <a:solidFill>
                          <a:schemeClr val="bg1"/>
                        </a:solidFill>
                      </a:endParaRPr>
                    </a:p>
                  </a:txBody>
                  <a:tcPr marL="91414" marR="91414" marT="45706" marB="45706"/>
                </a:tc>
                <a:tc>
                  <a:txBody>
                    <a:bodyPr/>
                    <a:lstStyle/>
                    <a:p>
                      <a:r>
                        <a:rPr lang="en-US" sz="1800" kern="1200" dirty="0" smtClean="0"/>
                        <a:t>$</a:t>
                      </a:r>
                      <a:r>
                        <a:rPr lang="en-US" sz="1800" kern="1200" dirty="0" err="1" smtClean="0"/>
                        <a:t>SystemDrive</a:t>
                      </a:r>
                      <a:r>
                        <a:rPr lang="en-US" sz="1800" kern="1200" dirty="0" smtClean="0"/>
                        <a:t> = "C:"</a:t>
                      </a:r>
                    </a:p>
                    <a:p>
                      <a:r>
                        <a:rPr lang="en-US" sz="1800" kern="1200" dirty="0" smtClean="0"/>
                        <a:t>$</a:t>
                      </a:r>
                      <a:r>
                        <a:rPr lang="en-US" sz="1800" kern="1200" dirty="0" err="1" smtClean="0"/>
                        <a:t>DemoFolder</a:t>
                      </a:r>
                      <a:r>
                        <a:rPr lang="en-US" sz="1800" kern="1200" dirty="0" smtClean="0"/>
                        <a:t>  = "$</a:t>
                      </a:r>
                      <a:r>
                        <a:rPr lang="en-US" sz="1800" kern="1200" dirty="0" err="1" smtClean="0"/>
                        <a:t>SystemDrive</a:t>
                      </a:r>
                      <a:r>
                        <a:rPr lang="en-US" sz="1800" kern="1200" dirty="0" smtClean="0"/>
                        <a:t>\Demo"</a:t>
                      </a:r>
                    </a:p>
                    <a:p>
                      <a:r>
                        <a:rPr lang="en-US" sz="1800" kern="1200" dirty="0" smtClean="0"/>
                        <a:t>$</a:t>
                      </a:r>
                      <a:r>
                        <a:rPr lang="en-US" sz="1800" kern="1200" dirty="0" err="1" smtClean="0"/>
                        <a:t>global:WebServerCount</a:t>
                      </a:r>
                      <a:r>
                        <a:rPr lang="en-US" sz="1800" kern="1200" dirty="0" smtClean="0"/>
                        <a:t> = 3</a:t>
                      </a:r>
                    </a:p>
                    <a:p>
                      <a:r>
                        <a:rPr lang="en-US" sz="1600" kern="1200" dirty="0" smtClean="0"/>
                        <a:t>…</a:t>
                      </a:r>
                      <a:endParaRPr lang="en-US" sz="1600" b="0" kern="1200" dirty="0" smtClean="0">
                        <a:solidFill>
                          <a:schemeClr val="bg1"/>
                        </a:solidFill>
                        <a:latin typeface="+mn-lt"/>
                        <a:ea typeface="+mn-ea"/>
                        <a:cs typeface="+mn-cs"/>
                      </a:endParaRPr>
                    </a:p>
                  </a:txBody>
                  <a:tcPr marL="91414" marR="91414" marT="45706" marB="45706"/>
                </a:tc>
                <a:extLst>
                  <a:ext uri="{0D108BD9-81ED-4DB2-BD59-A6C34878D82A}">
                    <a16:rowId xmlns:a16="http://schemas.microsoft.com/office/drawing/2014/main" xmlns="" val="10000"/>
                  </a:ext>
                </a:extLst>
              </a:tr>
              <a:tr h="1432343">
                <a:tc vMerge="1">
                  <a:txBody>
                    <a:bodyPr/>
                    <a:lstStyle/>
                    <a:p>
                      <a:endParaRPr lang="en-US" dirty="0"/>
                    </a:p>
                  </a:txBody>
                  <a:tcPr/>
                </a:tc>
                <a:tc>
                  <a:txBody>
                    <a:bodyPr/>
                    <a:lstStyle/>
                    <a:p>
                      <a:r>
                        <a:rPr lang="en-US" sz="2400" dirty="0" smtClean="0"/>
                        <a:t>Structural</a:t>
                      </a:r>
                      <a:r>
                        <a:rPr lang="en-US" sz="2400" baseline="0" dirty="0" smtClean="0"/>
                        <a:t> Configuration</a:t>
                      </a:r>
                      <a:endParaRPr lang="en-US" sz="2400" dirty="0">
                        <a:solidFill>
                          <a:schemeClr val="bg1"/>
                        </a:solidFill>
                      </a:endParaRPr>
                    </a:p>
                  </a:txBody>
                  <a:tcPr marL="91414" marR="91414" marT="45706" marB="45706"/>
                </a:tc>
                <a:tc>
                  <a:txBody>
                    <a:bodyPr/>
                    <a:lstStyle/>
                    <a:p>
                      <a:r>
                        <a:rPr lang="en-US" sz="1800" dirty="0" err="1" smtClean="0"/>
                        <a:t>WindowsFeature</a:t>
                      </a:r>
                      <a:r>
                        <a:rPr lang="en-US" sz="1800" dirty="0" smtClean="0"/>
                        <a:t> IIS</a:t>
                      </a:r>
                      <a:r>
                        <a:rPr lang="en-US" sz="1800" baseline="0" dirty="0" smtClean="0"/>
                        <a:t> </a:t>
                      </a:r>
                      <a:r>
                        <a:rPr lang="en-US" sz="1800" dirty="0" smtClean="0"/>
                        <a:t>{</a:t>
                      </a:r>
                    </a:p>
                    <a:p>
                      <a:r>
                        <a:rPr lang="en-US" sz="1800" dirty="0" smtClean="0"/>
                        <a:t>    Name  = "Web-Server"</a:t>
                      </a:r>
                    </a:p>
                    <a:p>
                      <a:r>
                        <a:rPr lang="en-US" sz="1800" dirty="0" smtClean="0"/>
                        <a:t>    Ensure = "Present"</a:t>
                      </a:r>
                    </a:p>
                    <a:p>
                      <a:r>
                        <a:rPr lang="en-US" sz="1800" dirty="0" smtClean="0"/>
                        <a:t>}</a:t>
                      </a:r>
                    </a:p>
                    <a:p>
                      <a:r>
                        <a:rPr lang="en-US" sz="1600" dirty="0" smtClean="0"/>
                        <a:t>…</a:t>
                      </a:r>
                      <a:endParaRPr lang="en-US" sz="1600" dirty="0" smtClean="0">
                        <a:solidFill>
                          <a:schemeClr val="bg1"/>
                        </a:solidFill>
                      </a:endParaRPr>
                    </a:p>
                  </a:txBody>
                  <a:tcPr marL="91414" marR="91414" marT="45706" marB="45706"/>
                </a:tc>
                <a:extLst>
                  <a:ext uri="{0D108BD9-81ED-4DB2-BD59-A6C34878D82A}">
                    <a16:rowId xmlns:a16="http://schemas.microsoft.com/office/drawing/2014/main" xmlns="" val="10001"/>
                  </a:ext>
                </a:extLst>
              </a:tr>
              <a:tr h="3047553">
                <a:tc>
                  <a:txBody>
                    <a:bodyPr/>
                    <a:lstStyle/>
                    <a:p>
                      <a:r>
                        <a:rPr lang="en-US" sz="2800" dirty="0" smtClean="0"/>
                        <a:t>Make It So</a:t>
                      </a:r>
                      <a:endParaRPr lang="en-US" sz="2800" dirty="0">
                        <a:solidFill>
                          <a:schemeClr val="bg1"/>
                        </a:solidFill>
                      </a:endParaRPr>
                    </a:p>
                  </a:txBody>
                  <a:tcPr marL="91414" marR="91414" marT="45706" marB="45706">
                    <a:solidFill>
                      <a:schemeClr val="accent5">
                        <a:lumMod val="40000"/>
                        <a:lumOff val="60000"/>
                      </a:schemeClr>
                    </a:solidFill>
                  </a:tcPr>
                </a:tc>
                <a:tc>
                  <a:txBody>
                    <a:bodyPr/>
                    <a:lstStyle/>
                    <a:p>
                      <a:r>
                        <a:rPr lang="en-US" sz="2400" dirty="0" smtClean="0"/>
                        <a:t>Idempotent</a:t>
                      </a:r>
                      <a:r>
                        <a:rPr lang="en-US" sz="2400" baseline="0" dirty="0" smtClean="0"/>
                        <a:t> Automation</a:t>
                      </a:r>
                      <a:endParaRPr lang="en-US" sz="2400" dirty="0">
                        <a:solidFill>
                          <a:schemeClr val="bg1"/>
                        </a:solidFill>
                      </a:endParaRPr>
                    </a:p>
                  </a:txBody>
                  <a:tcPr marL="91414" marR="91414" marT="45706" marB="45706">
                    <a:solidFill>
                      <a:schemeClr val="accent5">
                        <a:lumMod val="40000"/>
                        <a:lumOff val="60000"/>
                      </a:schemeClr>
                    </a:solidFill>
                  </a:tcPr>
                </a:tc>
                <a:tc>
                  <a:txBody>
                    <a:bodyPr/>
                    <a:lstStyle/>
                    <a:p>
                      <a:r>
                        <a:rPr lang="en-US" sz="1800" dirty="0" err="1" smtClean="0"/>
                        <a:t>foreach</a:t>
                      </a:r>
                      <a:r>
                        <a:rPr lang="en-US" sz="1800" dirty="0" smtClean="0"/>
                        <a:t> -parallel ($</a:t>
                      </a:r>
                      <a:r>
                        <a:rPr lang="en-US" sz="1800" dirty="0" err="1" smtClean="0"/>
                        <a:t>featureName</a:t>
                      </a:r>
                      <a:r>
                        <a:rPr lang="en-US" sz="1800" dirty="0" smtClean="0"/>
                        <a:t> in $Name)</a:t>
                      </a:r>
                    </a:p>
                    <a:p>
                      <a:r>
                        <a:rPr lang="en-US" sz="1800" dirty="0" smtClean="0"/>
                        <a:t>{</a:t>
                      </a:r>
                    </a:p>
                    <a:p>
                      <a:r>
                        <a:rPr lang="en-US" sz="1800" dirty="0" smtClean="0"/>
                        <a:t>    $feature = Get-</a:t>
                      </a:r>
                      <a:r>
                        <a:rPr lang="en-US" sz="1800" dirty="0" err="1" smtClean="0"/>
                        <a:t>WindowsFeature</a:t>
                      </a:r>
                      <a:r>
                        <a:rPr lang="en-US" sz="1800" dirty="0" smtClean="0"/>
                        <a:t> -Name $</a:t>
                      </a:r>
                      <a:r>
                        <a:rPr lang="en-US" sz="1800" dirty="0" err="1" smtClean="0"/>
                        <a:t>featureName</a:t>
                      </a:r>
                      <a:endParaRPr lang="en-US" sz="1800" dirty="0" smtClean="0"/>
                    </a:p>
                    <a:p>
                      <a:r>
                        <a:rPr lang="en-US" sz="1800" dirty="0" smtClean="0"/>
                        <a:t>    if(($Ensure -</a:t>
                      </a:r>
                      <a:r>
                        <a:rPr lang="en-US" sz="1800" dirty="0" err="1" smtClean="0"/>
                        <a:t>eq</a:t>
                      </a:r>
                      <a:r>
                        <a:rPr lang="en-US" sz="1800" dirty="0" smtClean="0"/>
                        <a:t> "Present") -and (!$</a:t>
                      </a:r>
                      <a:r>
                        <a:rPr lang="en-US" sz="1800" dirty="0" err="1" smtClean="0"/>
                        <a:t>feature.Installed</a:t>
                      </a:r>
                      <a:r>
                        <a:rPr lang="en-US" sz="1800" dirty="0" smtClean="0"/>
                        <a:t>))</a:t>
                      </a:r>
                    </a:p>
                    <a:p>
                      <a:r>
                        <a:rPr lang="en-US" sz="1800" dirty="0" smtClean="0"/>
                        <a:t>    {</a:t>
                      </a:r>
                    </a:p>
                    <a:p>
                      <a:r>
                        <a:rPr lang="en-US" sz="1800" dirty="0" smtClean="0"/>
                        <a:t>        Install-</a:t>
                      </a:r>
                      <a:r>
                        <a:rPr lang="en-US" sz="1800" dirty="0" err="1" smtClean="0"/>
                        <a:t>WindowsFeature</a:t>
                      </a:r>
                      <a:r>
                        <a:rPr lang="en-US" sz="1800" dirty="0" smtClean="0"/>
                        <a:t> -Name $</a:t>
                      </a:r>
                      <a:r>
                        <a:rPr lang="en-US" sz="1800" dirty="0" err="1" smtClean="0"/>
                        <a:t>featureName</a:t>
                      </a:r>
                      <a:endParaRPr lang="en-US" sz="1800" dirty="0" smtClean="0"/>
                    </a:p>
                    <a:p>
                      <a:r>
                        <a:rPr lang="en-US" sz="1800" dirty="0" smtClean="0"/>
                        <a:t>    }</a:t>
                      </a:r>
                    </a:p>
                    <a:p>
                      <a:r>
                        <a:rPr lang="en-US" sz="1600" dirty="0" smtClean="0"/>
                        <a:t>    ….</a:t>
                      </a:r>
                    </a:p>
                    <a:p>
                      <a:r>
                        <a:rPr lang="en-US" sz="1800" dirty="0" smtClean="0"/>
                        <a:t>}</a:t>
                      </a:r>
                    </a:p>
                    <a:p>
                      <a:r>
                        <a:rPr lang="en-US" sz="1600" dirty="0" smtClean="0"/>
                        <a:t>…</a:t>
                      </a:r>
                      <a:endParaRPr lang="en-US" sz="1600" dirty="0">
                        <a:solidFill>
                          <a:schemeClr val="bg1"/>
                        </a:solidFill>
                      </a:endParaRPr>
                    </a:p>
                  </a:txBody>
                  <a:tcPr marL="91414" marR="91414" marT="45706" marB="45706">
                    <a:solidFill>
                      <a:schemeClr val="accent5">
                        <a:lumMod val="40000"/>
                        <a:lumOff val="60000"/>
                      </a:schemeClr>
                    </a:solidFill>
                  </a:tcPr>
                </a:tc>
                <a:extLst>
                  <a:ext uri="{0D108BD9-81ED-4DB2-BD59-A6C34878D82A}">
                    <a16:rowId xmlns:a16="http://schemas.microsoft.com/office/drawing/2014/main" xmlns="" val="10002"/>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83" y="4166852"/>
            <a:ext cx="1954225" cy="22632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53" y="1402875"/>
            <a:ext cx="1954224" cy="2166360"/>
          </a:xfrm>
          <a:prstGeom prst="rect">
            <a:avLst/>
          </a:prstGeom>
        </p:spPr>
      </p:pic>
    </p:spTree>
    <p:extLst>
      <p:ext uri="{BB962C8B-B14F-4D97-AF65-F5344CB8AC3E}">
        <p14:creationId xmlns:p14="http://schemas.microsoft.com/office/powerpoint/2010/main" val="40912407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363" y="75876"/>
            <a:ext cx="10515600" cy="1325563"/>
          </a:xfrm>
        </p:spPr>
        <p:txBody>
          <a:bodyPr/>
          <a:lstStyle/>
          <a:p>
            <a:r>
              <a:rPr lang="en-US" dirty="0" smtClean="0"/>
              <a:t>DSC Enables …</a:t>
            </a:r>
            <a:endParaRPr lang="en-US" dirty="0"/>
          </a:p>
        </p:txBody>
      </p:sp>
      <p:graphicFrame>
        <p:nvGraphicFramePr>
          <p:cNvPr id="5" name="Diagram 4"/>
          <p:cNvGraphicFramePr/>
          <p:nvPr>
            <p:extLst>
              <p:ext uri="{D42A27DB-BD31-4B8C-83A1-F6EECF244321}">
                <p14:modId xmlns:p14="http://schemas.microsoft.com/office/powerpoint/2010/main" val="812941754"/>
              </p:ext>
            </p:extLst>
          </p:nvPr>
        </p:nvGraphicFramePr>
        <p:xfrm>
          <a:off x="493345" y="1337342"/>
          <a:ext cx="10532992" cy="5229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90584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62D265D-92C8-4E8B-8A59-F7CB722CBA1E}"/>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graphicEl>
                                              <a:dgm id="{65A61E3B-A7B3-410C-87CD-85C7B59BE573}"/>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121905F9-DC1A-468B-B52B-CEE485A538B9}"/>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graphicEl>
                                              <a:dgm id="{043C2311-7790-4D2E-A628-464718B2D76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4F5F9F26-2806-42BD-98AF-F05D3CB5C73B}"/>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
                                            <p:graphicEl>
                                              <a:dgm id="{8C3373ED-5679-4F89-BA93-AF64E3C4E25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72836" y="1189176"/>
            <a:ext cx="11049926" cy="1576329"/>
          </a:xfrm>
        </p:spPr>
        <p:txBody>
          <a:bodyPr/>
          <a:lstStyle/>
          <a:p>
            <a:r>
              <a:rPr lang="en-US" dirty="0" smtClean="0"/>
              <a:t>Locating the DSC Event logs</a:t>
            </a:r>
          </a:p>
          <a:p>
            <a:pPr lvl="1"/>
            <a:r>
              <a:rPr lang="en-US" dirty="0" smtClean="0"/>
              <a:t>Operation Log – contains all error messages and is used to identify problems</a:t>
            </a:r>
          </a:p>
          <a:p>
            <a:pPr lvl="1"/>
            <a:r>
              <a:rPr lang="en-US" dirty="0" smtClean="0"/>
              <a:t>Analytic Log – shows a higher volume of events and can be used to identify </a:t>
            </a:r>
            <a:r>
              <a:rPr lang="en-US" i="1" dirty="0" smtClean="0"/>
              <a:t>where</a:t>
            </a:r>
            <a:r>
              <a:rPr lang="en-US" dirty="0" smtClean="0"/>
              <a:t> a problem occurred</a:t>
            </a:r>
          </a:p>
          <a:p>
            <a:pPr lvl="1"/>
            <a:r>
              <a:rPr lang="en-US" dirty="0" smtClean="0"/>
              <a:t>Debug Log - </a:t>
            </a:r>
            <a:r>
              <a:rPr lang="en-US" dirty="0"/>
              <a:t>contains logs that can help you understand </a:t>
            </a:r>
            <a:r>
              <a:rPr lang="en-US" i="1" dirty="0"/>
              <a:t>how</a:t>
            </a:r>
            <a:r>
              <a:rPr lang="en-US" dirty="0"/>
              <a:t> the </a:t>
            </a:r>
            <a:r>
              <a:rPr lang="en-US"/>
              <a:t>errors </a:t>
            </a:r>
            <a:r>
              <a:rPr lang="en-US" smtClean="0"/>
              <a:t>occurred</a:t>
            </a:r>
            <a:endParaRPr lang="en-US" dirty="0"/>
          </a:p>
          <a:p>
            <a:endParaRPr lang="en-US" dirty="0"/>
          </a:p>
        </p:txBody>
      </p:sp>
      <p:sp>
        <p:nvSpPr>
          <p:cNvPr id="3" name="Title 2"/>
          <p:cNvSpPr>
            <a:spLocks noGrp="1"/>
          </p:cNvSpPr>
          <p:nvPr>
            <p:ph type="title"/>
          </p:nvPr>
        </p:nvSpPr>
        <p:spPr>
          <a:xfrm>
            <a:off x="422564" y="281999"/>
            <a:ext cx="10515600" cy="611620"/>
          </a:xfrm>
        </p:spPr>
        <p:txBody>
          <a:bodyPr/>
          <a:lstStyle/>
          <a:p>
            <a:r>
              <a:rPr lang="en-US" dirty="0" smtClean="0"/>
              <a:t>Troubleshooting DSC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445" y="2925673"/>
            <a:ext cx="6022873" cy="2952389"/>
          </a:xfrm>
          <a:prstGeom prst="rect">
            <a:avLst/>
          </a:prstGeom>
        </p:spPr>
      </p:pic>
    </p:spTree>
    <p:extLst>
      <p:ext uri="{BB962C8B-B14F-4D97-AF65-F5344CB8AC3E}">
        <p14:creationId xmlns:p14="http://schemas.microsoft.com/office/powerpoint/2010/main" val="1633124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1632"/>
          </a:xfrm>
        </p:spPr>
        <p:txBody>
          <a:bodyPr/>
          <a:lstStyle/>
          <a:p>
            <a:r>
              <a:rPr lang="en-US" dirty="0" smtClean="0"/>
              <a:t>Locating the log files – located at C:\WindowsAzure\Logs\Plugins\Microsoft.PowerShell.DSC\</a:t>
            </a:r>
            <a:r>
              <a:rPr lang="en-US" i="1" dirty="0" smtClean="0"/>
              <a:t>dscversion#</a:t>
            </a:r>
            <a:endParaRPr lang="en-US" i="1" dirty="0"/>
          </a:p>
        </p:txBody>
      </p:sp>
      <p:sp>
        <p:nvSpPr>
          <p:cNvPr id="4" name="Title 2"/>
          <p:cNvSpPr>
            <a:spLocks noGrp="1"/>
          </p:cNvSpPr>
          <p:nvPr>
            <p:ph type="title"/>
          </p:nvPr>
        </p:nvSpPr>
        <p:spPr>
          <a:xfrm>
            <a:off x="422564" y="281999"/>
            <a:ext cx="10515600" cy="611620"/>
          </a:xfrm>
        </p:spPr>
        <p:txBody>
          <a:bodyPr/>
          <a:lstStyle/>
          <a:p>
            <a:r>
              <a:rPr lang="en-US" dirty="0" smtClean="0"/>
              <a:t>Troubleshooting DSC </a:t>
            </a:r>
            <a:r>
              <a:rPr lang="en-US" sz="3200" i="1" dirty="0" smtClean="0"/>
              <a:t>(</a:t>
            </a:r>
            <a:r>
              <a:rPr lang="en-US" sz="3200" i="1" dirty="0" err="1" smtClean="0"/>
              <a:t>con’t</a:t>
            </a:r>
            <a:r>
              <a:rPr lang="en-US" sz="3200" i="1" dirty="0" smtClean="0"/>
              <a:t>)</a:t>
            </a:r>
            <a:endParaRPr lang="en-US" i="1" dirty="0"/>
          </a:p>
        </p:txBody>
      </p:sp>
      <p:pic>
        <p:nvPicPr>
          <p:cNvPr id="6" name="Picture 5"/>
          <p:cNvPicPr/>
          <p:nvPr/>
        </p:nvPicPr>
        <p:blipFill>
          <a:blip r:embed="rId3"/>
          <a:stretch>
            <a:fillRect/>
          </a:stretch>
        </p:blipFill>
        <p:spPr>
          <a:xfrm>
            <a:off x="2097156" y="2028741"/>
            <a:ext cx="7547113" cy="3358267"/>
          </a:xfrm>
          <a:prstGeom prst="rect">
            <a:avLst/>
          </a:prstGeom>
        </p:spPr>
      </p:pic>
    </p:spTree>
    <p:extLst>
      <p:ext uri="{BB962C8B-B14F-4D97-AF65-F5344CB8AC3E}">
        <p14:creationId xmlns:p14="http://schemas.microsoft.com/office/powerpoint/2010/main" val="22669569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186674"/>
            <a:ext cx="8590736" cy="2697605"/>
          </a:xfrm>
        </p:spPr>
        <p:txBody>
          <a:bodyPr>
            <a:normAutofit/>
          </a:bodyPr>
          <a:lstStyle/>
          <a:p>
            <a:r>
              <a:rPr lang="en-US" dirty="0" smtClean="0"/>
              <a:t>Demo - DSC </a:t>
            </a:r>
            <a:r>
              <a:rPr lang="en-US" dirty="0" smtClean="0"/>
              <a:t>Log Files</a:t>
            </a:r>
            <a:endParaRPr lang="en-US" dirty="0"/>
          </a:p>
        </p:txBody>
      </p:sp>
    </p:spTree>
    <p:extLst>
      <p:ext uri="{BB962C8B-B14F-4D97-AF65-F5344CB8AC3E}">
        <p14:creationId xmlns:p14="http://schemas.microsoft.com/office/powerpoint/2010/main" val="339080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Walkthrough: Automated /Scripted Azure Dev Test Deployment Guide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7682623"/>
              </p:ext>
            </p:extLst>
          </p:nvPr>
        </p:nvGraphicFramePr>
        <p:xfrm>
          <a:off x="2103119" y="4434840"/>
          <a:ext cx="1918359" cy="1618615"/>
        </p:xfrm>
        <a:graphic>
          <a:graphicData uri="http://schemas.openxmlformats.org/presentationml/2006/ole">
            <mc:AlternateContent xmlns:mc="http://schemas.openxmlformats.org/markup-compatibility/2006">
              <mc:Choice xmlns:v="urn:schemas-microsoft-com:vml" Requires="v">
                <p:oleObj spid="_x0000_s2060"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2103119" y="4434840"/>
                        <a:ext cx="1918359" cy="161861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59861887"/>
              </p:ext>
            </p:extLst>
          </p:nvPr>
        </p:nvGraphicFramePr>
        <p:xfrm>
          <a:off x="4404360" y="4279740"/>
          <a:ext cx="2102180" cy="1773715"/>
        </p:xfrm>
        <a:graphic>
          <a:graphicData uri="http://schemas.openxmlformats.org/presentationml/2006/ole">
            <mc:AlternateContent xmlns:mc="http://schemas.openxmlformats.org/markup-compatibility/2006">
              <mc:Choice xmlns:v="urn:schemas-microsoft-com:vml" Requires="v">
                <p:oleObj spid="_x0000_s2061"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4404360" y="4279740"/>
                        <a:ext cx="2102180" cy="1773715"/>
                      </a:xfrm>
                      <a:prstGeom prst="rect">
                        <a:avLst/>
                      </a:prstGeom>
                    </p:spPr>
                  </p:pic>
                </p:oleObj>
              </mc:Fallback>
            </mc:AlternateContent>
          </a:graphicData>
        </a:graphic>
      </p:graphicFrame>
    </p:spTree>
    <p:extLst>
      <p:ext uri="{BB962C8B-B14F-4D97-AF65-F5344CB8AC3E}">
        <p14:creationId xmlns:p14="http://schemas.microsoft.com/office/powerpoint/2010/main" val="549926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Demo: Automated /Scripted Azure Dev Test Deployment – 1 sample workload</a:t>
            </a:r>
            <a:endParaRPr lang="en-US" dirty="0"/>
          </a:p>
        </p:txBody>
      </p:sp>
    </p:spTree>
    <p:extLst>
      <p:ext uri="{BB962C8B-B14F-4D97-AF65-F5344CB8AC3E}">
        <p14:creationId xmlns:p14="http://schemas.microsoft.com/office/powerpoint/2010/main" val="4257148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7296409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3134" y="1313891"/>
            <a:ext cx="9044173" cy="3385286"/>
          </a:xfrm>
        </p:spPr>
        <p:txBody>
          <a:bodyPr/>
          <a:lstStyle/>
          <a:p>
            <a:pPr marL="0" indent="0">
              <a:spcAft>
                <a:spcPts val="588"/>
              </a:spcAft>
              <a:buNone/>
            </a:pPr>
            <a:r>
              <a:rPr lang="en-US" sz="1961" b="1" dirty="0"/>
              <a:t>Azure Everywhere for Partners</a:t>
            </a:r>
            <a:r>
              <a:rPr lang="en-US" sz="1961" dirty="0"/>
              <a:t>: </a:t>
            </a:r>
            <a:r>
              <a:rPr lang="en-US" sz="1961" u="sng" dirty="0">
                <a:hlinkClick r:id="rId3"/>
              </a:rPr>
              <a:t>http://aka.ms/AzureEverywherePartnerProgram</a:t>
            </a:r>
            <a:endParaRPr lang="en-US" sz="1961" dirty="0"/>
          </a:p>
          <a:p>
            <a:pPr>
              <a:spcAft>
                <a:spcPts val="588"/>
              </a:spcAft>
            </a:pPr>
            <a:r>
              <a:rPr lang="en-US" sz="1765" b="1" dirty="0"/>
              <a:t>Accelerate Package - Azure Fast Start for SharePoint on IaaS </a:t>
            </a:r>
            <a:r>
              <a:rPr lang="en-US" sz="1765" dirty="0"/>
              <a:t>(MPN15798) </a:t>
            </a:r>
            <a:r>
              <a:rPr lang="en-US" sz="1765" u="sng" dirty="0">
                <a:hlinkClick r:id="rId4"/>
              </a:rPr>
              <a:t>https://partneruniversity.microsoft.com/?whr=uri:MicrosoftAccount&amp;courseId=15798</a:t>
            </a:r>
            <a:r>
              <a:rPr lang="en-US" sz="1765" dirty="0"/>
              <a:t> </a:t>
            </a:r>
          </a:p>
          <a:p>
            <a:pPr>
              <a:spcAft>
                <a:spcPts val="588"/>
              </a:spcAft>
            </a:pPr>
            <a:r>
              <a:rPr lang="en-US" sz="2000" b="1" dirty="0">
                <a:solidFill>
                  <a:schemeClr val="accent5">
                    <a:lumMod val="75000"/>
                  </a:schemeClr>
                </a:solidFill>
              </a:rPr>
              <a:t>Accelerate Package - Azure Fast Start for Dev Test on IaaS (MPN15796) </a:t>
            </a:r>
            <a:r>
              <a:rPr lang="en-US" sz="1765" u="sng" dirty="0">
                <a:hlinkClick r:id="rId5"/>
              </a:rPr>
              <a:t>https://partneruniversity.microsoft.com/?whr=uri:MicrosoftAccount&amp;courseId=15796</a:t>
            </a:r>
            <a:r>
              <a:rPr lang="en-US" sz="1765" dirty="0"/>
              <a:t> </a:t>
            </a:r>
          </a:p>
          <a:p>
            <a:pPr>
              <a:spcAft>
                <a:spcPts val="588"/>
              </a:spcAft>
            </a:pPr>
            <a:r>
              <a:rPr lang="en-US" sz="1765" b="1" dirty="0"/>
              <a:t>Accelerate Package - Azure Fast Start for SQL on IaaS </a:t>
            </a:r>
            <a:r>
              <a:rPr lang="en-US" sz="1765" dirty="0"/>
              <a:t>(MPN15799) </a:t>
            </a:r>
            <a:r>
              <a:rPr lang="en-US" sz="1765" u="sng" dirty="0">
                <a:hlinkClick r:id="rId6"/>
              </a:rPr>
              <a:t>https://partneruniversity.microsoft.com/?whr=uri:MicrosoftAccount&amp;courseId=15799</a:t>
            </a:r>
            <a:r>
              <a:rPr lang="en-US" sz="1765" dirty="0"/>
              <a:t> </a:t>
            </a:r>
          </a:p>
          <a:p>
            <a:pPr>
              <a:spcAft>
                <a:spcPts val="588"/>
              </a:spcAft>
            </a:pPr>
            <a:r>
              <a:rPr lang="en-US" sz="1765" b="1" dirty="0"/>
              <a:t>Accelerate Package - Azure Fast Start for IaaS Foundation </a:t>
            </a:r>
            <a:r>
              <a:rPr lang="en-US" sz="1765" dirty="0"/>
              <a:t>(MPN15797) </a:t>
            </a:r>
            <a:r>
              <a:rPr lang="en-US" sz="1765" u="sng" dirty="0">
                <a:hlinkClick r:id="rId7"/>
              </a:rPr>
              <a:t>https://partneruniversity.microsoft.com/?whr=uri:MicrosoftAccount&amp;courseId=15797</a:t>
            </a:r>
            <a:r>
              <a:rPr lang="en-US" sz="1765" dirty="0"/>
              <a:t> </a:t>
            </a:r>
          </a:p>
          <a:p>
            <a:pPr>
              <a:spcAft>
                <a:spcPts val="588"/>
              </a:spcAft>
            </a:pPr>
            <a:endParaRPr lang="en-US" sz="1961" dirty="0"/>
          </a:p>
        </p:txBody>
      </p:sp>
      <p:sp>
        <p:nvSpPr>
          <p:cNvPr id="3" name="Title 2"/>
          <p:cNvSpPr>
            <a:spLocks noGrp="1"/>
          </p:cNvSpPr>
          <p:nvPr>
            <p:ph type="title"/>
          </p:nvPr>
        </p:nvSpPr>
        <p:spPr/>
        <p:txBody>
          <a:bodyPr/>
          <a:lstStyle/>
          <a:p>
            <a:r>
              <a:rPr lang="en-US" sz="4313" dirty="0"/>
              <a:t>Link to Fast Start Courses on Partner University</a:t>
            </a:r>
          </a:p>
        </p:txBody>
      </p:sp>
      <p:sp>
        <p:nvSpPr>
          <p:cNvPr id="4" name="Slide Number Placeholder 3"/>
          <p:cNvSpPr>
            <a:spLocks noGrp="1"/>
          </p:cNvSpPr>
          <p:nvPr>
            <p:ph type="sldNum" sz="quarter" idx="4"/>
          </p:nvPr>
        </p:nvSpPr>
        <p:spPr/>
        <p:txBody>
          <a:bodyPr/>
          <a:lstStyle/>
          <a:p>
            <a:fld id="{C69A5621-A4E1-4322-9D22-14AC39B4BE7D}" type="slidenum">
              <a:rPr lang="en-US" smtClean="0">
                <a:solidFill>
                  <a:srgbClr val="000000">
                    <a:tint val="75000"/>
                  </a:srgbClr>
                </a:solidFill>
              </a:rPr>
              <a:pPr/>
              <a:t>4</a:t>
            </a:fld>
            <a:endParaRPr lang="en-US" dirty="0">
              <a:solidFill>
                <a:srgbClr val="000000">
                  <a:tint val="75000"/>
                </a:srgbClr>
              </a:solidFill>
            </a:endParaRPr>
          </a:p>
        </p:txBody>
      </p:sp>
      <p:sp>
        <p:nvSpPr>
          <p:cNvPr id="5" name="Rectangle 4"/>
          <p:cNvSpPr/>
          <p:nvPr/>
        </p:nvSpPr>
        <p:spPr>
          <a:xfrm>
            <a:off x="333133" y="4647966"/>
            <a:ext cx="11425846" cy="905179"/>
          </a:xfrm>
          <a:prstGeom prst="rect">
            <a:avLst/>
          </a:prstGeom>
        </p:spPr>
        <p:txBody>
          <a:bodyPr wrap="square">
            <a:spAutoFit/>
          </a:bodyPr>
          <a:lstStyle/>
          <a:p>
            <a:pPr defTabSz="914367"/>
            <a:r>
              <a:rPr lang="en-US" sz="1765" dirty="0">
                <a:solidFill>
                  <a:srgbClr val="000000"/>
                </a:solidFill>
                <a:latin typeface="Calibri" panose="020F0502020204030204" pitchFamily="34" charset="0"/>
                <a:ea typeface="Calibri" panose="020F0502020204030204" pitchFamily="34" charset="0"/>
                <a:cs typeface="Times New Roman" panose="02020603050405020304" pitchFamily="18" charset="0"/>
              </a:rPr>
              <a:t>Important instructions for accessing course materials on Partner University:</a:t>
            </a:r>
          </a:p>
          <a:p>
            <a:pPr marL="336145" indent="-336145" defTabSz="914367">
              <a:buFont typeface="Symbol" panose="05050102010706020507" pitchFamily="18" charset="2"/>
              <a:buChar char=""/>
            </a:pPr>
            <a:r>
              <a:rPr lang="en-US" sz="1765" dirty="0">
                <a:solidFill>
                  <a:srgbClr val="000000"/>
                </a:solidFill>
                <a:latin typeface="Calibri" panose="020F0502020204030204" pitchFamily="34" charset="0"/>
                <a:ea typeface="Calibri" panose="020F0502020204030204" pitchFamily="34" charset="0"/>
                <a:cs typeface="Times New Roman" panose="02020603050405020304" pitchFamily="18" charset="0"/>
              </a:rPr>
              <a:t>Step 1 for partners:  user must be associated to their company’s MPN ID </a:t>
            </a:r>
          </a:p>
          <a:p>
            <a:pPr marL="336145" indent="-336145" defTabSz="914367">
              <a:buFont typeface="Symbol" panose="05050102010706020507" pitchFamily="18" charset="2"/>
              <a:buChar char=""/>
            </a:pPr>
            <a:r>
              <a:rPr lang="en-US" sz="1765" dirty="0">
                <a:solidFill>
                  <a:srgbClr val="000000"/>
                </a:solidFill>
                <a:latin typeface="Calibri" panose="020F0502020204030204" pitchFamily="34" charset="0"/>
                <a:ea typeface="Calibri" panose="020F0502020204030204" pitchFamily="34" charset="0"/>
                <a:cs typeface="Times New Roman" panose="02020603050405020304" pitchFamily="18" charset="0"/>
              </a:rPr>
              <a:t>Step 2 for partners:  Follow the attached instructions to log on to/ onboard to / establish a profile on Partner University </a:t>
            </a:r>
          </a:p>
        </p:txBody>
      </p:sp>
      <p:graphicFrame>
        <p:nvGraphicFramePr>
          <p:cNvPr id="10" name="Object 9"/>
          <p:cNvGraphicFramePr>
            <a:graphicFrameLocks noChangeAspect="1"/>
          </p:cNvGraphicFramePr>
          <p:nvPr>
            <p:extLst/>
          </p:nvPr>
        </p:nvGraphicFramePr>
        <p:xfrm>
          <a:off x="639202" y="5553145"/>
          <a:ext cx="896425" cy="790597"/>
        </p:xfrm>
        <a:graphic>
          <a:graphicData uri="http://schemas.openxmlformats.org/presentationml/2006/ole">
            <mc:AlternateContent xmlns:mc="http://schemas.openxmlformats.org/markup-compatibility/2006">
              <mc:Choice xmlns:v="urn:schemas-microsoft-com:vml" Requires="v">
                <p:oleObj spid="_x0000_s1038" name="Acrobat Document" showAsIcon="1" r:id="rId8" imgW="914400" imgH="806400" progId="AcroExch.Document.DC">
                  <p:embed/>
                </p:oleObj>
              </mc:Choice>
              <mc:Fallback>
                <p:oleObj name="Acrobat Document" showAsIcon="1" r:id="rId8" imgW="914400" imgH="806400" progId="AcroExch.Document.DC">
                  <p:embed/>
                  <p:pic>
                    <p:nvPicPr>
                      <p:cNvPr id="0" name=""/>
                      <p:cNvPicPr/>
                      <p:nvPr/>
                    </p:nvPicPr>
                    <p:blipFill>
                      <a:blip r:embed="rId9"/>
                      <a:stretch>
                        <a:fillRect/>
                      </a:stretch>
                    </p:blipFill>
                    <p:spPr>
                      <a:xfrm>
                        <a:off x="639202" y="5553145"/>
                        <a:ext cx="896425" cy="790597"/>
                      </a:xfrm>
                      <a:prstGeom prst="rect">
                        <a:avLst/>
                      </a:prstGeom>
                    </p:spPr>
                  </p:pic>
                </p:oleObj>
              </mc:Fallback>
            </mc:AlternateContent>
          </a:graphicData>
        </a:graphic>
      </p:graphicFrame>
    </p:spTree>
    <p:extLst>
      <p:ext uri="{BB962C8B-B14F-4D97-AF65-F5344CB8AC3E}">
        <p14:creationId xmlns:p14="http://schemas.microsoft.com/office/powerpoint/2010/main" val="1268009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084363"/>
            <a:ext cx="11059110" cy="1795962"/>
          </a:xfrm>
        </p:spPr>
        <p:txBody>
          <a:bodyPr/>
          <a:lstStyle/>
          <a:p>
            <a:r>
              <a:rPr lang="en-US" sz="5882" dirty="0"/>
              <a:t>Fast Start Training Schedule and Registration Links</a:t>
            </a:r>
          </a:p>
        </p:txBody>
      </p:sp>
      <p:sp>
        <p:nvSpPr>
          <p:cNvPr id="5" name="Slide Number Placeholder 4"/>
          <p:cNvSpPr>
            <a:spLocks noGrp="1"/>
          </p:cNvSpPr>
          <p:nvPr>
            <p:ph type="sldNum" sz="quarter" idx="4294967295"/>
          </p:nvPr>
        </p:nvSpPr>
        <p:spPr>
          <a:xfrm>
            <a:off x="11429417" y="6477778"/>
            <a:ext cx="762584" cy="379736"/>
          </a:xfrm>
        </p:spPr>
        <p:txBody>
          <a:bodyPr/>
          <a:lstStyle/>
          <a:p>
            <a:pPr defTabSz="914225"/>
            <a:fld id="{6A4C1A4A-E5E6-4CC1-B72C-A20A4EB3E2D2}" type="slidenum">
              <a:rPr lang="en-US" smtClean="0">
                <a:solidFill>
                  <a:srgbClr val="505050"/>
                </a:solidFill>
              </a:rPr>
              <a:pPr defTabSz="914225"/>
              <a:t>5</a:t>
            </a:fld>
            <a:endParaRPr lang="en-US" dirty="0">
              <a:solidFill>
                <a:srgbClr val="505050"/>
              </a:solidFill>
            </a:endParaRPr>
          </a:p>
        </p:txBody>
      </p:sp>
    </p:spTree>
    <p:extLst>
      <p:ext uri="{BB962C8B-B14F-4D97-AF65-F5344CB8AC3E}">
        <p14:creationId xmlns:p14="http://schemas.microsoft.com/office/powerpoint/2010/main" val="34391233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2247" y="1231091"/>
            <a:ext cx="6945629" cy="1691249"/>
          </a:xfrm>
          <a:prstGeom prst="rect">
            <a:avLst/>
          </a:prstGeom>
          <a:ln>
            <a:noFill/>
          </a:ln>
        </p:spPr>
        <p:txBody>
          <a:bodyPr vert="horz" wrap="square" lIns="91427" tIns="91427" rIns="91427" bIns="91427" rtlCol="0" anchor="t">
            <a:spAutoFit/>
          </a:bodyPr>
          <a:lstStyle/>
          <a:p>
            <a:pPr defTabSz="914225">
              <a:defRPr/>
            </a:pPr>
            <a:r>
              <a:rPr lang="en-US" dirty="0">
                <a:solidFill>
                  <a:srgbClr val="0072C6"/>
                </a:solidFill>
              </a:rPr>
              <a:t>THE CLOUD REVOLUTION</a:t>
            </a:r>
          </a:p>
          <a:p>
            <a:pPr defTabSz="914225">
              <a:defRPr/>
            </a:pPr>
            <a:endParaRPr lang="en-US" sz="1100" dirty="0">
              <a:solidFill>
                <a:srgbClr val="000000"/>
              </a:solidFill>
              <a:ea typeface="Segoe UI" pitchFamily="34" charset="0"/>
              <a:cs typeface="Segoe UI" pitchFamily="34" charset="0"/>
            </a:endParaRPr>
          </a:p>
          <a:p>
            <a:pPr defTabSz="914225">
              <a:defRPr/>
            </a:pPr>
            <a:r>
              <a:rPr lang="en-US" sz="1400" dirty="0">
                <a:solidFill>
                  <a:srgbClr val="000000"/>
                </a:solidFill>
                <a:ea typeface="Segoe UI" pitchFamily="34" charset="0"/>
                <a:cs typeface="Segoe UI" pitchFamily="34" charset="0"/>
              </a:rPr>
              <a:t>There is no doubt that Cloud is a big revolution in the IT industry. As a cloud partner in today’s IT industry, you have heard all the excitement around Infrastructure as Code and Mobile and Web Apps in the cloud and may have even started to engage in cloud adoption and related discussions. </a:t>
            </a:r>
          </a:p>
          <a:p>
            <a:pPr defTabSz="914225">
              <a:defRPr/>
            </a:pPr>
            <a:endParaRPr lang="en-US" sz="1100" dirty="0">
              <a:solidFill>
                <a:srgbClr val="000000"/>
              </a:solidFill>
              <a:ea typeface="Segoe UI" pitchFamily="34" charset="0"/>
              <a:cs typeface="Segoe UI" pitchFamily="34" charset="0"/>
            </a:endParaRPr>
          </a:p>
        </p:txBody>
      </p:sp>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6</a:t>
            </a:fld>
            <a:endParaRPr lang="en-US" dirty="0">
              <a:solidFill>
                <a:srgbClr val="505050"/>
              </a:solidFill>
            </a:endParaRPr>
          </a:p>
        </p:txBody>
      </p:sp>
      <p:sp>
        <p:nvSpPr>
          <p:cNvPr id="56" name="Title 1"/>
          <p:cNvSpPr txBox="1">
            <a:spLocks/>
          </p:cNvSpPr>
          <p:nvPr/>
        </p:nvSpPr>
        <p:spPr>
          <a:xfrm>
            <a:off x="507577" y="176431"/>
            <a:ext cx="11969149" cy="393844"/>
          </a:xfrm>
          <a:prstGeom prst="rect">
            <a:avLst/>
          </a:prstGeom>
        </p:spPr>
        <p:txBody>
          <a:bodyPr vert="horz" lIns="380785" tIns="152314" rIns="53310" bIns="53310" rtlCol="0" anchor="ctr">
            <a:noAutofit/>
          </a:bodyPr>
          <a:lstStyle>
            <a:lvl1pPr defTabSz="1087998">
              <a:lnSpc>
                <a:spcPct val="80000"/>
              </a:lnSpc>
              <a:spcBef>
                <a:spcPct val="0"/>
              </a:spcBef>
              <a:buNone/>
              <a:defRPr lang="en-US" sz="3200" b="1" spc="-58" baseline="0">
                <a:ln w="3175">
                  <a:noFill/>
                </a:ln>
                <a:solidFill>
                  <a:prstClr val="black"/>
                </a:solidFill>
                <a:latin typeface="Segoe UI Light" pitchFamily="34" charset="0"/>
                <a:ea typeface="Segoe UI" pitchFamily="34" charset="0"/>
                <a:cs typeface="Segoe UI" pitchFamily="34" charset="0"/>
              </a:defRPr>
            </a:lvl1pPr>
          </a:lstStyle>
          <a:p>
            <a:pPr defTabSz="1087789">
              <a:defRPr/>
            </a:pPr>
            <a:r>
              <a:rPr sz="4000" b="0" dirty="0">
                <a:solidFill>
                  <a:srgbClr val="0072C6"/>
                </a:solidFill>
                <a:latin typeface="Segoe UI"/>
              </a:rPr>
              <a:t>Azure Everywhere for Partners</a:t>
            </a:r>
          </a:p>
        </p:txBody>
      </p:sp>
      <p:pic>
        <p:nvPicPr>
          <p:cNvPr id="14" name="Picture 13" descr="cid:image011.png@01D1552F.6AA272B0"/>
          <p:cNvPicPr/>
          <p:nvPr/>
        </p:nvPicPr>
        <p:blipFill>
          <a:blip r:embed="rId2">
            <a:extLst>
              <a:ext uri="{28A0092B-C50C-407E-A947-70E740481C1C}">
                <a14:useLocalDpi xmlns:a14="http://schemas.microsoft.com/office/drawing/2010/main" val="0"/>
              </a:ext>
            </a:extLst>
          </a:blip>
          <a:srcRect/>
          <a:stretch>
            <a:fillRect/>
          </a:stretch>
        </p:blipFill>
        <p:spPr bwMode="auto">
          <a:xfrm>
            <a:off x="8007397" y="1295032"/>
            <a:ext cx="1114267" cy="1004746"/>
          </a:xfrm>
          <a:prstGeom prst="rect">
            <a:avLst/>
          </a:prstGeom>
          <a:noFill/>
          <a:ln>
            <a:noFill/>
          </a:ln>
        </p:spPr>
      </p:pic>
      <p:pic>
        <p:nvPicPr>
          <p:cNvPr id="16" name="Picture 15" descr="cid:image012.png@01D1552F.6AA272B0"/>
          <p:cNvPicPr/>
          <p:nvPr/>
        </p:nvPicPr>
        <p:blipFill>
          <a:blip r:embed="rId3">
            <a:extLst>
              <a:ext uri="{28A0092B-C50C-407E-A947-70E740481C1C}">
                <a14:useLocalDpi xmlns:a14="http://schemas.microsoft.com/office/drawing/2010/main" val="0"/>
              </a:ext>
            </a:extLst>
          </a:blip>
          <a:srcRect/>
          <a:stretch>
            <a:fillRect/>
          </a:stretch>
        </p:blipFill>
        <p:spPr bwMode="auto">
          <a:xfrm>
            <a:off x="1031767" y="3136326"/>
            <a:ext cx="992807" cy="950578"/>
          </a:xfrm>
          <a:prstGeom prst="rect">
            <a:avLst/>
          </a:prstGeom>
          <a:noFill/>
          <a:ln>
            <a:noFill/>
          </a:ln>
        </p:spPr>
      </p:pic>
      <p:sp>
        <p:nvSpPr>
          <p:cNvPr id="3" name="TextBox 2"/>
          <p:cNvSpPr txBox="1"/>
          <p:nvPr/>
        </p:nvSpPr>
        <p:spPr>
          <a:xfrm>
            <a:off x="2253211" y="3236329"/>
            <a:ext cx="6868454" cy="1283183"/>
          </a:xfrm>
          <a:prstGeom prst="rect">
            <a:avLst/>
          </a:prstGeom>
          <a:ln>
            <a:noFill/>
          </a:ln>
        </p:spPr>
        <p:txBody>
          <a:bodyPr vert="horz" wrap="square" lIns="91427" tIns="91427" rIns="91427" bIns="91427" rtlCol="0" anchor="t">
            <a:spAutoFit/>
          </a:bodyPr>
          <a:lstStyle/>
          <a:p>
            <a:pPr algn="r" defTabSz="914225">
              <a:defRPr/>
            </a:pPr>
            <a:r>
              <a:rPr lang="en-US" sz="1400" dirty="0">
                <a:solidFill>
                  <a:srgbClr val="000000"/>
                </a:solidFill>
                <a:ea typeface="Segoe UI" pitchFamily="34" charset="0"/>
                <a:cs typeface="Segoe UI" pitchFamily="34" charset="0"/>
              </a:rPr>
              <a:t>What is it that makes Azure so compelling and also challenging for partners to sell? Is it about generating customer interest? Articulating the right solution? </a:t>
            </a:r>
          </a:p>
          <a:p>
            <a:pPr algn="r" defTabSz="914225">
              <a:defRPr/>
            </a:pPr>
            <a:r>
              <a:rPr lang="en-US" sz="1400" dirty="0">
                <a:solidFill>
                  <a:srgbClr val="000000"/>
                </a:solidFill>
                <a:ea typeface="Segoe UI" pitchFamily="34" charset="0"/>
                <a:cs typeface="Segoe UI" pitchFamily="34" charset="0"/>
              </a:rPr>
              <a:t>To successfully overcome the sales challenges of the Cloud, we have designed an Azure Everywhere program; to help you articulate, position and sell and migrate some of the most common on-premise solutions to Azure.</a:t>
            </a:r>
          </a:p>
        </p:txBody>
      </p:sp>
      <p:sp>
        <p:nvSpPr>
          <p:cNvPr id="8" name="Rectangle 7"/>
          <p:cNvSpPr/>
          <p:nvPr/>
        </p:nvSpPr>
        <p:spPr>
          <a:xfrm>
            <a:off x="4356163" y="2774703"/>
            <a:ext cx="4857757" cy="374793"/>
          </a:xfrm>
          <a:prstGeom prst="rect">
            <a:avLst/>
          </a:prstGeom>
        </p:spPr>
        <p:txBody>
          <a:bodyPr wrap="none">
            <a:spAutoFit/>
          </a:bodyPr>
          <a:lstStyle/>
          <a:p>
            <a:pPr defTabSz="914225">
              <a:defRPr/>
            </a:pPr>
            <a:r>
              <a:rPr lang="en-US" dirty="0">
                <a:solidFill>
                  <a:srgbClr val="0072C6"/>
                </a:solidFill>
              </a:rPr>
              <a:t>AZURE EVERYWHERE FAST-START PROGRAM</a:t>
            </a:r>
            <a:endParaRPr lang="en-US" b="1" dirty="0">
              <a:solidFill>
                <a:srgbClr val="0072C6"/>
              </a:solidFill>
            </a:endParaRPr>
          </a:p>
        </p:txBody>
      </p:sp>
      <p:pic>
        <p:nvPicPr>
          <p:cNvPr id="22" name="Picture 21" descr="cid:image013.png@01D1552F.6AA272B0"/>
          <p:cNvPicPr/>
          <p:nvPr/>
        </p:nvPicPr>
        <p:blipFill>
          <a:blip r:embed="rId4">
            <a:extLst>
              <a:ext uri="{28A0092B-C50C-407E-A947-70E740481C1C}">
                <a14:useLocalDpi xmlns:a14="http://schemas.microsoft.com/office/drawing/2010/main" val="0"/>
              </a:ext>
            </a:extLst>
          </a:blip>
          <a:srcRect/>
          <a:stretch>
            <a:fillRect/>
          </a:stretch>
        </p:blipFill>
        <p:spPr bwMode="auto">
          <a:xfrm>
            <a:off x="8216918" y="5169756"/>
            <a:ext cx="828559" cy="897650"/>
          </a:xfrm>
          <a:prstGeom prst="rect">
            <a:avLst/>
          </a:prstGeom>
          <a:noFill/>
          <a:ln>
            <a:noFill/>
          </a:ln>
        </p:spPr>
      </p:pic>
      <p:sp>
        <p:nvSpPr>
          <p:cNvPr id="9" name="TextBox 8"/>
          <p:cNvSpPr txBox="1"/>
          <p:nvPr/>
        </p:nvSpPr>
        <p:spPr>
          <a:xfrm>
            <a:off x="1031768" y="4765949"/>
            <a:ext cx="6786109" cy="2067837"/>
          </a:xfrm>
          <a:prstGeom prst="rect">
            <a:avLst/>
          </a:prstGeom>
          <a:ln>
            <a:noFill/>
          </a:ln>
        </p:spPr>
        <p:txBody>
          <a:bodyPr vert="horz" wrap="square" lIns="91427" tIns="91427" rIns="91427" bIns="91427" rtlCol="0" anchor="t">
            <a:spAutoFit/>
          </a:bodyPr>
          <a:lstStyle/>
          <a:p>
            <a:pPr defTabSz="914225">
              <a:defRPr/>
            </a:pPr>
            <a:r>
              <a:rPr lang="en-US" dirty="0">
                <a:solidFill>
                  <a:srgbClr val="0072C6"/>
                </a:solidFill>
                <a:ea typeface="Segoe UI" pitchFamily="34" charset="0"/>
                <a:cs typeface="Segoe UI" pitchFamily="34" charset="0"/>
              </a:rPr>
              <a:t>DELIVERY FORMAT  </a:t>
            </a:r>
          </a:p>
          <a:p>
            <a:pPr defTabSz="914225">
              <a:defRPr/>
            </a:pPr>
            <a:endParaRPr lang="en-US" dirty="0">
              <a:solidFill>
                <a:srgbClr val="000000"/>
              </a:solidFill>
              <a:ea typeface="Segoe UI" pitchFamily="34" charset="0"/>
              <a:cs typeface="Segoe UI" pitchFamily="34" charset="0"/>
            </a:endParaRPr>
          </a:p>
          <a:p>
            <a:pPr defTabSz="914225">
              <a:defRPr/>
            </a:pPr>
            <a:r>
              <a:rPr lang="en-US" sz="1400" dirty="0">
                <a:solidFill>
                  <a:srgbClr val="000000"/>
                </a:solidFill>
                <a:ea typeface="Segoe UI" pitchFamily="34" charset="0"/>
                <a:cs typeface="Segoe UI" pitchFamily="34" charset="0"/>
              </a:rPr>
              <a:t>The Azure Everywhere Training is delivered through a series of webinars of 150 minutes each across 4 major time zones, allowing you to increase your Azure Technical readiness through an easy to understand and step-by-step approach. The program starts with the Azure IaaS foundation course for IT Pros and continues with specific scenarios like Dev/Test, SQL server and SharePoint on Azure IaaS in the month of February FY 2016.</a:t>
            </a:r>
          </a:p>
        </p:txBody>
      </p:sp>
      <p:sp>
        <p:nvSpPr>
          <p:cNvPr id="7" name="TextBox 6"/>
          <p:cNvSpPr txBox="1"/>
          <p:nvPr/>
        </p:nvSpPr>
        <p:spPr>
          <a:xfrm>
            <a:off x="9311186" y="1645502"/>
            <a:ext cx="2712334" cy="3919876"/>
          </a:xfrm>
          <a:prstGeom prst="rect">
            <a:avLst/>
          </a:prstGeom>
          <a:ln>
            <a:solidFill>
              <a:srgbClr val="43AEFF"/>
            </a:solidFill>
          </a:ln>
        </p:spPr>
        <p:txBody>
          <a:bodyPr vert="horz" wrap="square" lIns="91427" tIns="91427" rIns="91427" bIns="91427" rtlCol="0" anchor="t">
            <a:spAutoFit/>
          </a:bodyPr>
          <a:lstStyle/>
          <a:p>
            <a:pPr defTabSz="914225">
              <a:defRPr/>
            </a:pPr>
            <a:r>
              <a:rPr lang="en-US" sz="2000" dirty="0">
                <a:solidFill>
                  <a:srgbClr val="0072C6"/>
                </a:solidFill>
              </a:rPr>
              <a:t>Intended Audience</a:t>
            </a:r>
          </a:p>
          <a:p>
            <a:pPr defTabSz="914225">
              <a:defRPr/>
            </a:pPr>
            <a:endParaRPr lang="en-US" sz="1100" dirty="0">
              <a:solidFill>
                <a:srgbClr val="000000"/>
              </a:solidFill>
              <a:ea typeface="Segoe UI" pitchFamily="34" charset="0"/>
              <a:cs typeface="Segoe UI" pitchFamily="34" charset="0"/>
            </a:endParaRPr>
          </a:p>
          <a:p>
            <a:pPr marL="285695" indent="-285695" defTabSz="914225">
              <a:buFont typeface="Wingdings" panose="05000000000000000000" pitchFamily="2" charset="2"/>
              <a:buChar char="ü"/>
              <a:defRPr/>
            </a:pPr>
            <a:r>
              <a:rPr lang="en-US" dirty="0">
                <a:solidFill>
                  <a:srgbClr val="000000"/>
                </a:solidFill>
              </a:rPr>
              <a:t>Pre sales Technical professionals</a:t>
            </a:r>
          </a:p>
          <a:p>
            <a:pPr marL="171417" indent="-171417" defTabSz="914225">
              <a:buFont typeface="Wingdings" panose="05000000000000000000" pitchFamily="2" charset="2"/>
              <a:buChar char="ü"/>
              <a:defRPr/>
            </a:pPr>
            <a:endParaRPr lang="en-US" sz="1100" dirty="0">
              <a:solidFill>
                <a:srgbClr val="000000"/>
              </a:solidFill>
              <a:ea typeface="Segoe UI" pitchFamily="34" charset="0"/>
              <a:cs typeface="Segoe UI" pitchFamily="34" charset="0"/>
            </a:endParaRPr>
          </a:p>
          <a:p>
            <a:pPr marL="285695" indent="-285695" defTabSz="914225">
              <a:buFont typeface="Wingdings" panose="05000000000000000000" pitchFamily="2" charset="2"/>
              <a:buChar char="ü"/>
              <a:defRPr/>
            </a:pPr>
            <a:r>
              <a:rPr lang="en-US" dirty="0">
                <a:solidFill>
                  <a:srgbClr val="000000"/>
                </a:solidFill>
              </a:rPr>
              <a:t>Azure implementers</a:t>
            </a:r>
          </a:p>
          <a:p>
            <a:pPr marL="171417" indent="-171417" defTabSz="914225">
              <a:buFont typeface="Wingdings" panose="05000000000000000000" pitchFamily="2" charset="2"/>
              <a:buChar char="ü"/>
              <a:defRPr/>
            </a:pPr>
            <a:endParaRPr lang="en-US" sz="1100" dirty="0">
              <a:solidFill>
                <a:srgbClr val="000000"/>
              </a:solidFill>
              <a:ea typeface="Segoe UI" pitchFamily="34" charset="0"/>
              <a:cs typeface="Segoe UI" pitchFamily="34" charset="0"/>
            </a:endParaRPr>
          </a:p>
          <a:p>
            <a:pPr marL="285695" indent="-285695" defTabSz="914225">
              <a:buFont typeface="Wingdings" panose="05000000000000000000" pitchFamily="2" charset="2"/>
              <a:buChar char="ü"/>
              <a:defRPr/>
            </a:pPr>
            <a:r>
              <a:rPr lang="en-US" dirty="0">
                <a:solidFill>
                  <a:srgbClr val="000000"/>
                </a:solidFill>
              </a:rPr>
              <a:t>Architects</a:t>
            </a:r>
          </a:p>
          <a:p>
            <a:pPr defTabSz="914225">
              <a:defRPr/>
            </a:pPr>
            <a:endParaRPr lang="en-US" sz="1100" dirty="0">
              <a:solidFill>
                <a:srgbClr val="000000"/>
              </a:solidFill>
              <a:ea typeface="Segoe UI" pitchFamily="34" charset="0"/>
              <a:cs typeface="Segoe UI" pitchFamily="34" charset="0"/>
            </a:endParaRPr>
          </a:p>
          <a:p>
            <a:pPr defTabSz="914225">
              <a:defRPr/>
            </a:pPr>
            <a:endParaRPr lang="en-US" sz="1100" dirty="0">
              <a:solidFill>
                <a:srgbClr val="000000"/>
              </a:solidFill>
              <a:ea typeface="Segoe UI" pitchFamily="34" charset="0"/>
              <a:cs typeface="Segoe UI" pitchFamily="34" charset="0"/>
            </a:endParaRPr>
          </a:p>
          <a:p>
            <a:pPr defTabSz="914225">
              <a:defRPr/>
            </a:pPr>
            <a:endParaRPr lang="en-US" sz="1100" dirty="0">
              <a:solidFill>
                <a:srgbClr val="000000"/>
              </a:solidFill>
              <a:ea typeface="Segoe UI" pitchFamily="34" charset="0"/>
              <a:cs typeface="Segoe UI" pitchFamily="34" charset="0"/>
            </a:endParaRPr>
          </a:p>
          <a:p>
            <a:pPr defTabSz="914225">
              <a:defRPr/>
            </a:pPr>
            <a:endParaRPr lang="en-US" sz="1100" dirty="0">
              <a:solidFill>
                <a:srgbClr val="000000"/>
              </a:solidFill>
              <a:ea typeface="Segoe UI" pitchFamily="34" charset="0"/>
              <a:cs typeface="Segoe UI" pitchFamily="34" charset="0"/>
            </a:endParaRPr>
          </a:p>
          <a:p>
            <a:pPr defTabSz="914225">
              <a:defRPr/>
            </a:pPr>
            <a:endParaRPr lang="en-US" sz="1100" dirty="0">
              <a:solidFill>
                <a:srgbClr val="000000"/>
              </a:solidFill>
              <a:ea typeface="Segoe UI" pitchFamily="34" charset="0"/>
              <a:cs typeface="Segoe UI" pitchFamily="34" charset="0"/>
            </a:endParaRPr>
          </a:p>
          <a:p>
            <a:pPr defTabSz="914225">
              <a:defRPr/>
            </a:pPr>
            <a:r>
              <a:rPr lang="en-US" dirty="0">
                <a:solidFill>
                  <a:srgbClr val="0072C6"/>
                </a:solidFill>
              </a:rPr>
              <a:t>Level:</a:t>
            </a:r>
          </a:p>
          <a:p>
            <a:pPr defTabSz="914225">
              <a:defRPr/>
            </a:pPr>
            <a:endParaRPr lang="en-US" sz="1100" dirty="0">
              <a:solidFill>
                <a:srgbClr val="000000"/>
              </a:solidFill>
              <a:ea typeface="Segoe UI" pitchFamily="34" charset="0"/>
              <a:cs typeface="Segoe UI" pitchFamily="34" charset="0"/>
            </a:endParaRPr>
          </a:p>
          <a:p>
            <a:pPr defTabSz="914225">
              <a:defRPr/>
            </a:pPr>
            <a:r>
              <a:rPr lang="en-US" dirty="0">
                <a:solidFill>
                  <a:srgbClr val="000000"/>
                </a:solidFill>
              </a:rPr>
              <a:t>Technical L 200-300</a:t>
            </a:r>
            <a:endParaRPr lang="en-US" sz="1100" dirty="0">
              <a:solidFill>
                <a:srgbClr val="000000"/>
              </a:solidFill>
              <a:ea typeface="Segoe UI" pitchFamily="34" charset="0"/>
              <a:cs typeface="Segoe UI" pitchFamily="34" charset="0"/>
            </a:endParaRPr>
          </a:p>
          <a:p>
            <a:pPr defTabSz="914225">
              <a:defRPr/>
            </a:pPr>
            <a:endParaRPr lang="en-US" sz="11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55346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67" y="489"/>
            <a:ext cx="11428379" cy="645950"/>
          </a:xfrm>
        </p:spPr>
        <p:txBody>
          <a:bodyPr/>
          <a:lstStyle/>
          <a:p>
            <a:r>
              <a:rPr lang="en-US" dirty="0">
                <a:solidFill>
                  <a:srgbClr val="0072C6"/>
                </a:solidFill>
              </a:rPr>
              <a:t>AZURE EVERYWHERE – IAAS TRACK WEBINAR SCHEDULE</a:t>
            </a:r>
          </a:p>
        </p:txBody>
      </p:sp>
      <p:sp>
        <p:nvSpPr>
          <p:cNvPr id="3" name="Text Placeholder 2"/>
          <p:cNvSpPr>
            <a:spLocks noGrp="1"/>
          </p:cNvSpPr>
          <p:nvPr>
            <p:ph type="body" sz="quarter" idx="12"/>
          </p:nvPr>
        </p:nvSpPr>
        <p:spPr>
          <a:xfrm>
            <a:off x="462760" y="616869"/>
            <a:ext cx="11428379" cy="373010"/>
          </a:xfrm>
        </p:spPr>
        <p:txBody>
          <a:bodyPr/>
          <a:lstStyle/>
          <a:p>
            <a:r>
              <a:rPr lang="en-US" dirty="0">
                <a:solidFill>
                  <a:srgbClr val="000000"/>
                </a:solidFill>
              </a:rPr>
              <a:t>STAGE 1 - AZURE FAST-START FOR IAAS FOUNDATION</a:t>
            </a:r>
          </a:p>
        </p:txBody>
      </p:sp>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7</a:t>
            </a:fld>
            <a:endParaRPr lang="en-US" dirty="0">
              <a:solidFill>
                <a:srgbClr val="505050"/>
              </a:solidFill>
            </a:endParaRPr>
          </a:p>
        </p:txBody>
      </p:sp>
      <p:graphicFrame>
        <p:nvGraphicFramePr>
          <p:cNvPr id="8" name="Table 7"/>
          <p:cNvGraphicFramePr>
            <a:graphicFrameLocks noGrp="1"/>
          </p:cNvGraphicFramePr>
          <p:nvPr>
            <p:extLst/>
          </p:nvPr>
        </p:nvGraphicFramePr>
        <p:xfrm>
          <a:off x="843707" y="977293"/>
          <a:ext cx="11033152" cy="1803556"/>
        </p:xfrm>
        <a:graphic>
          <a:graphicData uri="http://schemas.openxmlformats.org/drawingml/2006/table">
            <a:tbl>
              <a:tblPr firstRow="1" firstCol="1" bandRow="1">
                <a:tableStyleId>{00A15C55-8517-42AA-B614-E9B94910E393}</a:tableStyleId>
              </a:tblPr>
              <a:tblGrid>
                <a:gridCol w="4714208">
                  <a:extLst>
                    <a:ext uri="{9D8B030D-6E8A-4147-A177-3AD203B41FA5}">
                      <a16:colId xmlns:a16="http://schemas.microsoft.com/office/drawing/2014/main" xmlns="" val="1478307831"/>
                    </a:ext>
                  </a:extLst>
                </a:gridCol>
                <a:gridCol w="1599974">
                  <a:extLst>
                    <a:ext uri="{9D8B030D-6E8A-4147-A177-3AD203B41FA5}">
                      <a16:colId xmlns:a16="http://schemas.microsoft.com/office/drawing/2014/main" xmlns="" val="167533875"/>
                    </a:ext>
                  </a:extLst>
                </a:gridCol>
                <a:gridCol w="1614259">
                  <a:extLst>
                    <a:ext uri="{9D8B030D-6E8A-4147-A177-3AD203B41FA5}">
                      <a16:colId xmlns:a16="http://schemas.microsoft.com/office/drawing/2014/main" xmlns="" val="2675559253"/>
                    </a:ext>
                  </a:extLst>
                </a:gridCol>
                <a:gridCol w="1499977">
                  <a:extLst>
                    <a:ext uri="{9D8B030D-6E8A-4147-A177-3AD203B41FA5}">
                      <a16:colId xmlns:a16="http://schemas.microsoft.com/office/drawing/2014/main" xmlns="" val="3548474983"/>
                    </a:ext>
                  </a:extLst>
                </a:gridCol>
                <a:gridCol w="1604734">
                  <a:extLst>
                    <a:ext uri="{9D8B030D-6E8A-4147-A177-3AD203B41FA5}">
                      <a16:colId xmlns:a16="http://schemas.microsoft.com/office/drawing/2014/main" xmlns="" val="1998390209"/>
                    </a:ext>
                  </a:extLst>
                </a:gridCol>
              </a:tblGrid>
              <a:tr h="482332">
                <a:tc>
                  <a:txBody>
                    <a:bodyPr/>
                    <a:lstStyle/>
                    <a:p>
                      <a:pPr marL="0" marR="0">
                        <a:spcBef>
                          <a:spcPts val="0"/>
                        </a:spcBef>
                        <a:spcAft>
                          <a:spcPts val="0"/>
                        </a:spcAft>
                      </a:pPr>
                      <a:r>
                        <a:rPr lang="en-US" sz="1100" b="0" dirty="0">
                          <a:solidFill>
                            <a:srgbClr val="000000"/>
                          </a:solidFill>
                          <a:effectLst/>
                        </a:rPr>
                        <a:t>AZURE OVERVIEW</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700" dirty="0">
                        <a:solidFill>
                          <a:srgbClr val="000000"/>
                        </a:solidFill>
                      </a:endParaRPr>
                    </a:p>
                  </a:txBody>
                  <a:tcPr marL="91427" marR="91427" marT="45713" marB="45713"/>
                </a:tc>
                <a:tc>
                  <a:txBody>
                    <a:bodyPr/>
                    <a:lstStyle/>
                    <a:p>
                      <a:endParaRPr lang="en-US" sz="1700" dirty="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extLst>
                  <a:ext uri="{0D108BD9-81ED-4DB2-BD59-A6C34878D82A}">
                    <a16:rowId xmlns:a16="http://schemas.microsoft.com/office/drawing/2014/main" xmlns="" val="2920905021"/>
                  </a:ext>
                </a:extLst>
              </a:tr>
              <a:tr h="230690">
                <a:tc rowSpan="4">
                  <a:txBody>
                    <a:bodyPr/>
                    <a:lstStyle/>
                    <a:p>
                      <a:pPr marL="0" marR="0" algn="l">
                        <a:spcBef>
                          <a:spcPts val="0"/>
                        </a:spcBef>
                        <a:spcAft>
                          <a:spcPts val="0"/>
                        </a:spcAft>
                      </a:pPr>
                      <a:r>
                        <a:rPr lang="en-US" sz="1100" b="0" dirty="0" smtClean="0">
                          <a:solidFill>
                            <a:srgbClr val="000000"/>
                          </a:solidFill>
                          <a:effectLst/>
                        </a:rPr>
                        <a:t>Azure Everywhere Program Overview</a:t>
                      </a:r>
                    </a:p>
                    <a:p>
                      <a:pPr marL="0" marR="0" algn="l">
                        <a:spcBef>
                          <a:spcPts val="0"/>
                        </a:spcBef>
                        <a:spcAft>
                          <a:spcPts val="0"/>
                        </a:spcAft>
                      </a:pPr>
                      <a:r>
                        <a:rPr lang="en-US" sz="1100" b="0" dirty="0" smtClean="0">
                          <a:solidFill>
                            <a:srgbClr val="000000"/>
                          </a:solidFill>
                          <a:effectLst/>
                        </a:rPr>
                        <a:t>Introduction </a:t>
                      </a:r>
                      <a:r>
                        <a:rPr lang="en-US" sz="1100" b="0" dirty="0">
                          <a:solidFill>
                            <a:srgbClr val="000000"/>
                          </a:solidFill>
                          <a:effectLst/>
                        </a:rPr>
                        <a:t>to Cloud </a:t>
                      </a:r>
                      <a:r>
                        <a:rPr lang="en-US" sz="1100" b="0" dirty="0" smtClean="0">
                          <a:solidFill>
                            <a:srgbClr val="000000"/>
                          </a:solidFill>
                          <a:effectLst/>
                        </a:rPr>
                        <a:t>Computing</a:t>
                      </a:r>
                      <a:endParaRPr lang="en-US" sz="1000" b="0" dirty="0" smtClean="0">
                        <a:solidFill>
                          <a:srgbClr val="000000"/>
                        </a:solidFill>
                        <a:effectLst/>
                      </a:endParaRPr>
                    </a:p>
                    <a:p>
                      <a:pPr marL="0" marR="0" algn="l">
                        <a:spcBef>
                          <a:spcPts val="0"/>
                        </a:spcBef>
                        <a:spcAft>
                          <a:spcPts val="0"/>
                        </a:spcAft>
                      </a:pPr>
                      <a:r>
                        <a:rPr lang="en-US" sz="1100" b="0" dirty="0" smtClean="0">
                          <a:solidFill>
                            <a:srgbClr val="000000"/>
                          </a:solidFill>
                          <a:effectLst/>
                        </a:rPr>
                        <a:t>Cloud Services and Scenarios </a:t>
                      </a:r>
                    </a:p>
                    <a:p>
                      <a:pPr marL="0" marR="0" algn="l">
                        <a:spcBef>
                          <a:spcPts val="0"/>
                        </a:spcBef>
                        <a:spcAft>
                          <a:spcPts val="0"/>
                        </a:spcAft>
                      </a:pPr>
                      <a:r>
                        <a:rPr lang="en-US" sz="1000" b="0" dirty="0" smtClean="0">
                          <a:solidFill>
                            <a:srgbClr val="000000"/>
                          </a:solidFill>
                          <a:effectLst/>
                        </a:rPr>
                        <a:t>Virtual Machines Overview</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Management Options Overview</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Demo – Management Portals</a:t>
                      </a:r>
                      <a:endParaRPr lang="en-US" sz="800" b="0" dirty="0" smtClean="0">
                        <a:solidFill>
                          <a:srgbClr val="000000"/>
                        </a:solidFill>
                        <a:effectLst/>
                        <a:latin typeface="Calibri" panose="020F0502020204030204" pitchFamily="34" charset="0"/>
                        <a:ea typeface="Calibri" panose="020F0502020204030204" pitchFamily="34" charset="0"/>
                      </a:endParaRPr>
                    </a:p>
                  </a:txBody>
                  <a:tcPr marL="68570" marR="68570" marT="0" marB="0"/>
                </a:tc>
                <a:tc>
                  <a:txBody>
                    <a:bodyPr/>
                    <a:lstStyle/>
                    <a:p>
                      <a:pPr marL="0" marR="0" algn="ctr">
                        <a:spcBef>
                          <a:spcPts val="0"/>
                        </a:spcBef>
                        <a:spcAft>
                          <a:spcPts val="0"/>
                        </a:spcAft>
                      </a:pPr>
                      <a:r>
                        <a:rPr lang="en-US" sz="1100" dirty="0" smtClean="0">
                          <a:solidFill>
                            <a:srgbClr val="000000"/>
                          </a:solidFill>
                          <a:effectLst/>
                        </a:rPr>
                        <a:t>9-February-2016</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9-February-2016</a:t>
                      </a:r>
                      <a:endParaRPr lang="en-US" sz="11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9-February-2016</a:t>
                      </a:r>
                      <a:endParaRPr lang="en-US" sz="11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dirty="0">
                          <a:solidFill>
                            <a:srgbClr val="000000"/>
                          </a:solidFill>
                          <a:effectLst/>
                        </a:rPr>
                        <a:t>9-February-2016</a:t>
                      </a:r>
                      <a:endParaRPr lang="en-US" sz="11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163033775"/>
                  </a:ext>
                </a:extLst>
              </a:tr>
              <a:tr h="330260">
                <a:tc vMerge="1">
                  <a:txBody>
                    <a:bodyPr/>
                    <a:lstStyle/>
                    <a:p>
                      <a:endParaRPr lang="en-US"/>
                    </a:p>
                  </a:txBody>
                  <a:tcPr/>
                </a:tc>
                <a:tc>
                  <a:txBody>
                    <a:bodyPr/>
                    <a:lstStyle/>
                    <a:p>
                      <a:pPr marL="0" marR="0" algn="ctr">
                        <a:spcBef>
                          <a:spcPts val="0"/>
                        </a:spcBef>
                        <a:spcAft>
                          <a:spcPts val="0"/>
                        </a:spcAft>
                      </a:pPr>
                      <a:r>
                        <a:rPr lang="en-US" sz="1100" dirty="0">
                          <a:solidFill>
                            <a:srgbClr val="000000"/>
                          </a:solidFill>
                          <a:effectLst/>
                        </a:rPr>
                        <a:t>2:30 AM-5:00 AM GMT</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1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1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1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799483325"/>
                  </a:ext>
                </a:extLst>
              </a:tr>
              <a:tr h="304922">
                <a:tc vMerge="1">
                  <a:txBody>
                    <a:bodyPr/>
                    <a:lstStyle/>
                    <a:p>
                      <a:endParaRPr lang="en-US"/>
                    </a:p>
                  </a:txBody>
                  <a:tcPr/>
                </a:tc>
                <a:tc>
                  <a:txBody>
                    <a:bodyPr/>
                    <a:lstStyle/>
                    <a:p>
                      <a:pPr marL="0" marR="0" algn="ctr">
                        <a:spcBef>
                          <a:spcPts val="0"/>
                        </a:spcBef>
                        <a:spcAft>
                          <a:spcPts val="0"/>
                        </a:spcAft>
                      </a:pPr>
                      <a:r>
                        <a:rPr lang="en-US" sz="1100" u="sng" dirty="0">
                          <a:solidFill>
                            <a:srgbClr val="000000"/>
                          </a:solidFill>
                          <a:effectLst/>
                          <a:hlinkClick r:id="rId2"/>
                        </a:rPr>
                        <a:t>Time in my time zone</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u="sng" dirty="0">
                          <a:solidFill>
                            <a:srgbClr val="000000"/>
                          </a:solidFill>
                          <a:effectLst/>
                          <a:hlinkClick r:id="rId3"/>
                        </a:rPr>
                        <a:t>Time in my time zone</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u="sng" dirty="0">
                          <a:solidFill>
                            <a:srgbClr val="000000"/>
                          </a:solidFill>
                          <a:effectLst/>
                          <a:hlinkClick r:id="rId4"/>
                        </a:rPr>
                        <a:t>Time in my time zone</a:t>
                      </a:r>
                      <a:endParaRPr lang="en-US" sz="1100" dirty="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u="sng" dirty="0">
                          <a:solidFill>
                            <a:srgbClr val="000000"/>
                          </a:solidFill>
                          <a:effectLst/>
                          <a:hlinkClick r:id="rId5"/>
                        </a:rPr>
                        <a:t>Time in my time zone</a:t>
                      </a:r>
                      <a:endParaRPr lang="en-US" sz="11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626714697"/>
                  </a:ext>
                </a:extLst>
              </a:tr>
              <a:tr h="455352">
                <a:tc vMerge="1">
                  <a:txBody>
                    <a:bodyPr/>
                    <a:lstStyle/>
                    <a:p>
                      <a:endParaRPr lang="en-US"/>
                    </a:p>
                  </a:txBody>
                  <a:tcPr/>
                </a:tc>
                <a:tc>
                  <a:txBody>
                    <a:bodyPr/>
                    <a:lstStyle/>
                    <a:p>
                      <a:pPr marL="0" marR="0" algn="ctr">
                        <a:spcBef>
                          <a:spcPts val="0"/>
                        </a:spcBef>
                        <a:spcAft>
                          <a:spcPts val="0"/>
                        </a:spcAft>
                      </a:pPr>
                      <a:r>
                        <a:rPr lang="en-US" sz="1100" u="sng" dirty="0">
                          <a:solidFill>
                            <a:srgbClr val="000000"/>
                          </a:solidFill>
                          <a:effectLst/>
                          <a:hlinkClick r:id="rId6"/>
                        </a:rPr>
                        <a:t>Register here</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u="sng" dirty="0">
                          <a:solidFill>
                            <a:srgbClr val="000000"/>
                          </a:solidFill>
                          <a:effectLst/>
                          <a:hlinkClick r:id="rId7"/>
                        </a:rPr>
                        <a:t>Register here</a:t>
                      </a:r>
                      <a:endParaRPr lang="en-US" sz="11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u="sng" dirty="0">
                          <a:solidFill>
                            <a:srgbClr val="000000"/>
                          </a:solidFill>
                          <a:effectLst/>
                          <a:hlinkClick r:id="rId8"/>
                        </a:rPr>
                        <a:t>Register here</a:t>
                      </a:r>
                      <a:endParaRPr lang="en-US" sz="1100" dirty="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u="sng" dirty="0">
                          <a:solidFill>
                            <a:srgbClr val="000000"/>
                          </a:solidFill>
                          <a:effectLst/>
                          <a:hlinkClick r:id="rId9"/>
                        </a:rPr>
                        <a:t>Register here</a:t>
                      </a:r>
                      <a:endParaRPr lang="en-US" sz="11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41854731"/>
                  </a:ext>
                </a:extLst>
              </a:tr>
            </a:tbl>
          </a:graphicData>
        </a:graphic>
      </p:graphicFrame>
      <p:graphicFrame>
        <p:nvGraphicFramePr>
          <p:cNvPr id="9" name="Table 8"/>
          <p:cNvGraphicFramePr>
            <a:graphicFrameLocks noGrp="1"/>
          </p:cNvGraphicFramePr>
          <p:nvPr>
            <p:extLst/>
          </p:nvPr>
        </p:nvGraphicFramePr>
        <p:xfrm>
          <a:off x="843707" y="2843684"/>
          <a:ext cx="11047435" cy="1997076"/>
        </p:xfrm>
        <a:graphic>
          <a:graphicData uri="http://schemas.openxmlformats.org/drawingml/2006/table">
            <a:tbl>
              <a:tblPr firstRow="1" firstCol="1" bandRow="1">
                <a:tableStyleId>{00A15C55-8517-42AA-B614-E9B94910E393}</a:tableStyleId>
              </a:tblPr>
              <a:tblGrid>
                <a:gridCol w="4714215">
                  <a:extLst>
                    <a:ext uri="{9D8B030D-6E8A-4147-A177-3AD203B41FA5}">
                      <a16:colId xmlns:a16="http://schemas.microsoft.com/office/drawing/2014/main" xmlns="" val="2779553286"/>
                    </a:ext>
                  </a:extLst>
                </a:gridCol>
                <a:gridCol w="1628544">
                  <a:extLst>
                    <a:ext uri="{9D8B030D-6E8A-4147-A177-3AD203B41FA5}">
                      <a16:colId xmlns:a16="http://schemas.microsoft.com/office/drawing/2014/main" xmlns="" val="460576253"/>
                    </a:ext>
                  </a:extLst>
                </a:gridCol>
                <a:gridCol w="1614259">
                  <a:extLst>
                    <a:ext uri="{9D8B030D-6E8A-4147-A177-3AD203B41FA5}">
                      <a16:colId xmlns:a16="http://schemas.microsoft.com/office/drawing/2014/main" xmlns="" val="2859506840"/>
                    </a:ext>
                  </a:extLst>
                </a:gridCol>
                <a:gridCol w="1499974">
                  <a:extLst>
                    <a:ext uri="{9D8B030D-6E8A-4147-A177-3AD203B41FA5}">
                      <a16:colId xmlns:a16="http://schemas.microsoft.com/office/drawing/2014/main" xmlns="" val="1189905640"/>
                    </a:ext>
                  </a:extLst>
                </a:gridCol>
                <a:gridCol w="1590443">
                  <a:extLst>
                    <a:ext uri="{9D8B030D-6E8A-4147-A177-3AD203B41FA5}">
                      <a16:colId xmlns:a16="http://schemas.microsoft.com/office/drawing/2014/main" xmlns="" val="1260222005"/>
                    </a:ext>
                  </a:extLst>
                </a:gridCol>
              </a:tblGrid>
              <a:tr h="356640">
                <a:tc>
                  <a:txBody>
                    <a:bodyPr/>
                    <a:lstStyle/>
                    <a:p>
                      <a:pPr marL="0" marR="0">
                        <a:spcBef>
                          <a:spcPts val="0"/>
                        </a:spcBef>
                        <a:spcAft>
                          <a:spcPts val="0"/>
                        </a:spcAft>
                      </a:pPr>
                      <a:r>
                        <a:rPr lang="en-US" sz="1100" b="0" dirty="0">
                          <a:solidFill>
                            <a:srgbClr val="000000"/>
                          </a:solidFill>
                          <a:effectLst/>
                        </a:rPr>
                        <a:t>AZURE VIRTUAL MACHINES</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extLst>
                  <a:ext uri="{0D108BD9-81ED-4DB2-BD59-A6C34878D82A}">
                    <a16:rowId xmlns:a16="http://schemas.microsoft.com/office/drawing/2014/main" xmlns="" val="1536369056"/>
                  </a:ext>
                </a:extLst>
              </a:tr>
              <a:tr h="170574">
                <a:tc rowSpan="4">
                  <a:txBody>
                    <a:bodyPr/>
                    <a:lstStyle/>
                    <a:p>
                      <a:pPr marL="0" marR="0" algn="l">
                        <a:spcBef>
                          <a:spcPts val="0"/>
                        </a:spcBef>
                        <a:spcAft>
                          <a:spcPts val="0"/>
                        </a:spcAft>
                      </a:pPr>
                      <a:r>
                        <a:rPr lang="en-US" sz="1000" b="0" dirty="0" smtClean="0">
                          <a:solidFill>
                            <a:srgbClr val="000000"/>
                          </a:solidFill>
                          <a:effectLst/>
                        </a:rPr>
                        <a:t>Virtual Machines Overview</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Support for Key Server applications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Demo – Getting Started with VMs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VMs and Cloud Services (classic)</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Resource Groups (v2)</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Demo – Resource Groups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VM Availability</a:t>
                      </a:r>
                      <a:endParaRPr lang="en-US" sz="800" b="0" dirty="0" smtClean="0">
                        <a:solidFill>
                          <a:srgbClr val="000000"/>
                        </a:solidFill>
                        <a:effectLst/>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11-February-2016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11-February-2016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11-February-2016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11-February-2016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596398265"/>
                  </a:ext>
                </a:extLst>
              </a:tr>
              <a:tr h="46304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815088940"/>
                  </a:ext>
                </a:extLst>
              </a:tr>
              <a:tr h="539753">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1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122885084"/>
                  </a:ext>
                </a:extLst>
              </a:tr>
              <a:tr h="467066">
                <a:tc vMerge="1">
                  <a:txBody>
                    <a:bodyPr/>
                    <a:lstStyle/>
                    <a:p>
                      <a:endParaRPr lang="en-US"/>
                    </a:p>
                  </a:txBody>
                  <a:tcPr/>
                </a:tc>
                <a:tc>
                  <a:txBody>
                    <a:bodyPr/>
                    <a:lstStyle/>
                    <a:p>
                      <a:pPr marL="0" marR="0" algn="ctr">
                        <a:spcBef>
                          <a:spcPts val="0"/>
                        </a:spcBef>
                        <a:spcAft>
                          <a:spcPts val="0"/>
                        </a:spcAft>
                      </a:pPr>
                      <a:r>
                        <a:rPr lang="en-US" sz="1000" u="sng" dirty="0">
                          <a:solidFill>
                            <a:srgbClr val="000000"/>
                          </a:solidFill>
                          <a:effectLst/>
                          <a:hlinkClick r:id="rId14"/>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5"/>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17"/>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397492783"/>
                  </a:ext>
                </a:extLst>
              </a:tr>
            </a:tbl>
          </a:graphicData>
        </a:graphic>
      </p:graphicFrame>
      <p:graphicFrame>
        <p:nvGraphicFramePr>
          <p:cNvPr id="10" name="Table 9"/>
          <p:cNvGraphicFramePr>
            <a:graphicFrameLocks noGrp="1"/>
          </p:cNvGraphicFramePr>
          <p:nvPr>
            <p:extLst/>
          </p:nvPr>
        </p:nvGraphicFramePr>
        <p:xfrm>
          <a:off x="829413" y="4903595"/>
          <a:ext cx="11047434" cy="1941665"/>
        </p:xfrm>
        <a:graphic>
          <a:graphicData uri="http://schemas.openxmlformats.org/drawingml/2006/table">
            <a:tbl>
              <a:tblPr firstRow="1" firstCol="1" bandRow="1">
                <a:tableStyleId>{00A15C55-8517-42AA-B614-E9B94910E393}</a:tableStyleId>
              </a:tblPr>
              <a:tblGrid>
                <a:gridCol w="4714216">
                  <a:extLst>
                    <a:ext uri="{9D8B030D-6E8A-4147-A177-3AD203B41FA5}">
                      <a16:colId xmlns:a16="http://schemas.microsoft.com/office/drawing/2014/main" xmlns="" val="4207203499"/>
                    </a:ext>
                  </a:extLst>
                </a:gridCol>
                <a:gridCol w="1657115">
                  <a:extLst>
                    <a:ext uri="{9D8B030D-6E8A-4147-A177-3AD203B41FA5}">
                      <a16:colId xmlns:a16="http://schemas.microsoft.com/office/drawing/2014/main" xmlns="" val="2562904710"/>
                    </a:ext>
                  </a:extLst>
                </a:gridCol>
                <a:gridCol w="1599973">
                  <a:extLst>
                    <a:ext uri="{9D8B030D-6E8A-4147-A177-3AD203B41FA5}">
                      <a16:colId xmlns:a16="http://schemas.microsoft.com/office/drawing/2014/main" xmlns="" val="3448683298"/>
                    </a:ext>
                  </a:extLst>
                </a:gridCol>
                <a:gridCol w="1485689">
                  <a:extLst>
                    <a:ext uri="{9D8B030D-6E8A-4147-A177-3AD203B41FA5}">
                      <a16:colId xmlns:a16="http://schemas.microsoft.com/office/drawing/2014/main" xmlns="" val="1779251114"/>
                    </a:ext>
                  </a:extLst>
                </a:gridCol>
                <a:gridCol w="1590441">
                  <a:extLst>
                    <a:ext uri="{9D8B030D-6E8A-4147-A177-3AD203B41FA5}">
                      <a16:colId xmlns:a16="http://schemas.microsoft.com/office/drawing/2014/main" xmlns="" val="2941156574"/>
                    </a:ext>
                  </a:extLst>
                </a:gridCol>
              </a:tblGrid>
              <a:tr h="314790">
                <a:tc>
                  <a:txBody>
                    <a:bodyPr/>
                    <a:lstStyle/>
                    <a:p>
                      <a:pPr marL="0" marR="0">
                        <a:spcBef>
                          <a:spcPts val="0"/>
                        </a:spcBef>
                        <a:spcAft>
                          <a:spcPts val="0"/>
                        </a:spcAft>
                      </a:pPr>
                      <a:r>
                        <a:rPr lang="en-US" sz="1100" b="0" cap="all" dirty="0">
                          <a:solidFill>
                            <a:srgbClr val="000000"/>
                          </a:solidFill>
                          <a:effectLst/>
                        </a:rPr>
                        <a:t>Azure Storage - Disks, Images and Premium storage</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extLst>
                  <a:ext uri="{0D108BD9-81ED-4DB2-BD59-A6C34878D82A}">
                    <a16:rowId xmlns:a16="http://schemas.microsoft.com/office/drawing/2014/main" xmlns="" val="893921253"/>
                  </a:ext>
                </a:extLst>
              </a:tr>
              <a:tr h="178781">
                <a:tc rowSpan="4">
                  <a:txBody>
                    <a:bodyPr/>
                    <a:lstStyle/>
                    <a:p>
                      <a:pPr marL="0" marR="0" algn="l">
                        <a:spcBef>
                          <a:spcPts val="0"/>
                        </a:spcBef>
                        <a:spcAft>
                          <a:spcPts val="0"/>
                        </a:spcAft>
                      </a:pPr>
                      <a:r>
                        <a:rPr lang="en-US" sz="1000" b="0" dirty="0" smtClean="0">
                          <a:solidFill>
                            <a:srgbClr val="000000"/>
                          </a:solidFill>
                          <a:effectLst/>
                        </a:rPr>
                        <a:t>Understanding Disks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Disks and Images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Managing VMs</a:t>
                      </a:r>
                      <a:endParaRPr lang="en-US" sz="800" b="0" dirty="0" smtClean="0">
                        <a:solidFill>
                          <a:srgbClr val="000000"/>
                        </a:solidFill>
                        <a:effectLst/>
                      </a:endParaRPr>
                    </a:p>
                    <a:p>
                      <a:pPr marL="0" marR="0" algn="l">
                        <a:spcBef>
                          <a:spcPts val="0"/>
                        </a:spcBef>
                        <a:spcAft>
                          <a:spcPts val="0"/>
                        </a:spcAft>
                      </a:pPr>
                      <a:r>
                        <a:rPr lang="en-US" sz="1000" b="0" dirty="0" smtClean="0">
                          <a:solidFill>
                            <a:srgbClr val="000000"/>
                          </a:solidFill>
                          <a:effectLst/>
                        </a:rPr>
                        <a:t>Preview Features</a:t>
                      </a:r>
                      <a:endParaRPr lang="en-US" sz="800" b="0" dirty="0" smtClean="0">
                        <a:solidFill>
                          <a:srgbClr val="000000"/>
                        </a:solidFill>
                        <a:effectLst/>
                        <a:latin typeface="Calibri" panose="020F0502020204030204" pitchFamily="34" charset="0"/>
                        <a:ea typeface="Calibri" panose="020F0502020204030204" pitchFamily="34" charset="0"/>
                      </a:endParaRPr>
                    </a:p>
                  </a:txBody>
                  <a:tcPr marL="68570" marR="68570" marT="0" marB="0"/>
                </a:tc>
                <a:tc>
                  <a:txBody>
                    <a:bodyPr/>
                    <a:lstStyle/>
                    <a:p>
                      <a:pPr marL="0" marR="0" algn="ctr">
                        <a:spcBef>
                          <a:spcPts val="0"/>
                        </a:spcBef>
                        <a:spcAft>
                          <a:spcPts val="0"/>
                        </a:spcAft>
                      </a:pPr>
                      <a:r>
                        <a:rPr lang="en-US" sz="1100">
                          <a:solidFill>
                            <a:srgbClr val="000000"/>
                          </a:solidFill>
                          <a:effectLst/>
                        </a:rPr>
                        <a:t>12-February-2016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12-February-2016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12-February-2016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12-February-2016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952510630"/>
                  </a:ext>
                </a:extLst>
              </a:tr>
              <a:tr h="178781">
                <a:tc vMerge="1">
                  <a:txBody>
                    <a:bodyPr/>
                    <a:lstStyle/>
                    <a:p>
                      <a:endParaRPr lang="en-US"/>
                    </a:p>
                  </a:txBody>
                  <a:tcPr/>
                </a:tc>
                <a:tc>
                  <a:txBody>
                    <a:bodyPr/>
                    <a:lstStyle/>
                    <a:p>
                      <a:pPr marL="0" marR="0" algn="ctr">
                        <a:spcBef>
                          <a:spcPts val="0"/>
                        </a:spcBef>
                        <a:spcAft>
                          <a:spcPts val="0"/>
                        </a:spcAft>
                      </a:pPr>
                      <a:r>
                        <a:rPr lang="en-US" sz="1100" dirty="0">
                          <a:solidFill>
                            <a:srgbClr val="000000"/>
                          </a:solidFill>
                          <a:effectLst/>
                        </a:rPr>
                        <a:t>2:30 AM-5:00 AM GMT</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99845521"/>
                  </a:ext>
                </a:extLst>
              </a:tr>
              <a:tr h="241494">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8"/>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9"/>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2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578432627"/>
                  </a:ext>
                </a:extLst>
              </a:tr>
              <a:tr h="992103">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2"/>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3"/>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25"/>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892211739"/>
                  </a:ext>
                </a:extLst>
              </a:tr>
            </a:tbl>
          </a:graphicData>
        </a:graphic>
      </p:graphicFrame>
    </p:spTree>
    <p:extLst>
      <p:ext uri="{BB962C8B-B14F-4D97-AF65-F5344CB8AC3E}">
        <p14:creationId xmlns:p14="http://schemas.microsoft.com/office/powerpoint/2010/main" val="278225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8</a:t>
            </a:fld>
            <a:endParaRPr lang="en-US" dirty="0">
              <a:solidFill>
                <a:srgbClr val="505050"/>
              </a:solidFill>
            </a:endParaRPr>
          </a:p>
        </p:txBody>
      </p:sp>
      <p:sp>
        <p:nvSpPr>
          <p:cNvPr id="6" name="Title 1"/>
          <p:cNvSpPr>
            <a:spLocks noGrp="1"/>
          </p:cNvSpPr>
          <p:nvPr>
            <p:ph type="title"/>
          </p:nvPr>
        </p:nvSpPr>
        <p:spPr>
          <a:xfrm>
            <a:off x="448467" y="489"/>
            <a:ext cx="11428379" cy="645950"/>
          </a:xfrm>
        </p:spPr>
        <p:txBody>
          <a:bodyPr/>
          <a:lstStyle/>
          <a:p>
            <a:r>
              <a:rPr lang="en-US" dirty="0">
                <a:solidFill>
                  <a:srgbClr val="0072C6"/>
                </a:solidFill>
              </a:rPr>
              <a:t>AZURE EVERYWHERE – IAAS TRACK WEBINAR SCHEDULE</a:t>
            </a:r>
          </a:p>
        </p:txBody>
      </p:sp>
      <p:sp>
        <p:nvSpPr>
          <p:cNvPr id="7" name="Text Placeholder 2"/>
          <p:cNvSpPr>
            <a:spLocks noGrp="1"/>
          </p:cNvSpPr>
          <p:nvPr>
            <p:ph type="body" sz="quarter" idx="12"/>
          </p:nvPr>
        </p:nvSpPr>
        <p:spPr>
          <a:xfrm>
            <a:off x="462760" y="616869"/>
            <a:ext cx="11428379" cy="373010"/>
          </a:xfrm>
        </p:spPr>
        <p:txBody>
          <a:bodyPr/>
          <a:lstStyle/>
          <a:p>
            <a:r>
              <a:rPr lang="en-US" dirty="0">
                <a:solidFill>
                  <a:srgbClr val="000000"/>
                </a:solidFill>
              </a:rPr>
              <a:t>STAGE 1 - AZURE FAST-START FOR IAAS FOUNDATION</a:t>
            </a:r>
          </a:p>
        </p:txBody>
      </p:sp>
      <p:graphicFrame>
        <p:nvGraphicFramePr>
          <p:cNvPr id="8" name="Table 7"/>
          <p:cNvGraphicFramePr>
            <a:graphicFrameLocks noGrp="1"/>
          </p:cNvGraphicFramePr>
          <p:nvPr>
            <p:extLst/>
          </p:nvPr>
        </p:nvGraphicFramePr>
        <p:xfrm>
          <a:off x="829413" y="1262820"/>
          <a:ext cx="11185537" cy="1503502"/>
        </p:xfrm>
        <a:graphic>
          <a:graphicData uri="http://schemas.openxmlformats.org/drawingml/2006/table">
            <a:tbl>
              <a:tblPr firstRow="1" firstCol="1" bandRow="1">
                <a:tableStyleId>{00A15C55-8517-42AA-B614-E9B94910E393}</a:tableStyleId>
              </a:tblPr>
              <a:tblGrid>
                <a:gridCol w="4748869">
                  <a:extLst>
                    <a:ext uri="{9D8B030D-6E8A-4147-A177-3AD203B41FA5}">
                      <a16:colId xmlns:a16="http://schemas.microsoft.com/office/drawing/2014/main" xmlns="" val="3098362515"/>
                    </a:ext>
                  </a:extLst>
                </a:gridCol>
                <a:gridCol w="1793887">
                  <a:extLst>
                    <a:ext uri="{9D8B030D-6E8A-4147-A177-3AD203B41FA5}">
                      <a16:colId xmlns:a16="http://schemas.microsoft.com/office/drawing/2014/main" xmlns="" val="3761961786"/>
                    </a:ext>
                  </a:extLst>
                </a:gridCol>
                <a:gridCol w="1628544">
                  <a:extLst>
                    <a:ext uri="{9D8B030D-6E8A-4147-A177-3AD203B41FA5}">
                      <a16:colId xmlns:a16="http://schemas.microsoft.com/office/drawing/2014/main" xmlns="" val="2018960947"/>
                    </a:ext>
                  </a:extLst>
                </a:gridCol>
                <a:gridCol w="1542831">
                  <a:extLst>
                    <a:ext uri="{9D8B030D-6E8A-4147-A177-3AD203B41FA5}">
                      <a16:colId xmlns:a16="http://schemas.microsoft.com/office/drawing/2014/main" xmlns="" val="4210425832"/>
                    </a:ext>
                  </a:extLst>
                </a:gridCol>
                <a:gridCol w="1471406">
                  <a:extLst>
                    <a:ext uri="{9D8B030D-6E8A-4147-A177-3AD203B41FA5}">
                      <a16:colId xmlns:a16="http://schemas.microsoft.com/office/drawing/2014/main" xmlns="" val="4189358436"/>
                    </a:ext>
                  </a:extLst>
                </a:gridCol>
              </a:tblGrid>
              <a:tr h="347868">
                <a:tc>
                  <a:txBody>
                    <a:bodyPr/>
                    <a:lstStyle/>
                    <a:p>
                      <a:pPr marL="0" marR="0">
                        <a:spcBef>
                          <a:spcPts val="0"/>
                        </a:spcBef>
                        <a:spcAft>
                          <a:spcPts val="0"/>
                        </a:spcAft>
                      </a:pPr>
                      <a:r>
                        <a:rPr lang="en-US" sz="1100" b="0" dirty="0">
                          <a:solidFill>
                            <a:srgbClr val="000000"/>
                          </a:solidFill>
                          <a:effectLst/>
                        </a:rPr>
                        <a:t>AZURE NETWORKING</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700" dirty="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tc>
                  <a:txBody>
                    <a:bodyPr/>
                    <a:lstStyle/>
                    <a:p>
                      <a:endParaRPr lang="en-US" sz="1700">
                        <a:solidFill>
                          <a:srgbClr val="000000"/>
                        </a:solidFill>
                      </a:endParaRPr>
                    </a:p>
                  </a:txBody>
                  <a:tcPr marL="91427" marR="91427" marT="45713" marB="45713"/>
                </a:tc>
                <a:extLst>
                  <a:ext uri="{0D108BD9-81ED-4DB2-BD59-A6C34878D82A}">
                    <a16:rowId xmlns:a16="http://schemas.microsoft.com/office/drawing/2014/main" xmlns="" val="3731946691"/>
                  </a:ext>
                </a:extLst>
              </a:tr>
              <a:tr h="288249">
                <a:tc rowSpan="4">
                  <a:txBody>
                    <a:bodyPr/>
                    <a:lstStyle/>
                    <a:p>
                      <a:pPr marL="0" marR="0" algn="just">
                        <a:spcBef>
                          <a:spcPts val="0"/>
                        </a:spcBef>
                        <a:spcAft>
                          <a:spcPts val="0"/>
                        </a:spcAft>
                      </a:pPr>
                      <a:r>
                        <a:rPr lang="en-US" sz="1100" b="0" dirty="0" smtClean="0">
                          <a:solidFill>
                            <a:srgbClr val="000000"/>
                          </a:solidFill>
                          <a:effectLst/>
                        </a:rPr>
                        <a:t>Azure Networking</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Demo – Deploying a Virtual Network</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Azure Connectivity</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VNETs and Azure DNS</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ExpressRoute.</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15-February-2016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15-February-2016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421802792"/>
                  </a:ext>
                </a:extLst>
              </a:tr>
              <a:tr h="288249">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09973968"/>
                  </a:ext>
                </a:extLst>
              </a:tr>
              <a:tr h="288249">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4"/>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5"/>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291495382"/>
                  </a:ext>
                </a:extLst>
              </a:tr>
              <a:tr h="288249">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7"/>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8"/>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9"/>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3220149638"/>
                  </a:ext>
                </a:extLst>
              </a:tr>
            </a:tbl>
          </a:graphicData>
        </a:graphic>
      </p:graphicFrame>
      <p:graphicFrame>
        <p:nvGraphicFramePr>
          <p:cNvPr id="9" name="Table 8"/>
          <p:cNvGraphicFramePr>
            <a:graphicFrameLocks noGrp="1"/>
          </p:cNvGraphicFramePr>
          <p:nvPr>
            <p:extLst/>
          </p:nvPr>
        </p:nvGraphicFramePr>
        <p:xfrm>
          <a:off x="829412" y="2822343"/>
          <a:ext cx="11185541" cy="2051109"/>
        </p:xfrm>
        <a:graphic>
          <a:graphicData uri="http://schemas.openxmlformats.org/drawingml/2006/table">
            <a:tbl>
              <a:tblPr firstRow="1" firstCol="1" bandRow="1">
                <a:tableStyleId>{00A15C55-8517-42AA-B614-E9B94910E393}</a:tableStyleId>
              </a:tblPr>
              <a:tblGrid>
                <a:gridCol w="4771358">
                  <a:extLst>
                    <a:ext uri="{9D8B030D-6E8A-4147-A177-3AD203B41FA5}">
                      <a16:colId xmlns:a16="http://schemas.microsoft.com/office/drawing/2014/main" xmlns="" val="2452372414"/>
                    </a:ext>
                  </a:extLst>
                </a:gridCol>
                <a:gridCol w="1771399">
                  <a:extLst>
                    <a:ext uri="{9D8B030D-6E8A-4147-A177-3AD203B41FA5}">
                      <a16:colId xmlns:a16="http://schemas.microsoft.com/office/drawing/2014/main" xmlns="" val="979567671"/>
                    </a:ext>
                  </a:extLst>
                </a:gridCol>
                <a:gridCol w="1642830">
                  <a:extLst>
                    <a:ext uri="{9D8B030D-6E8A-4147-A177-3AD203B41FA5}">
                      <a16:colId xmlns:a16="http://schemas.microsoft.com/office/drawing/2014/main" xmlns="" val="3710526805"/>
                    </a:ext>
                  </a:extLst>
                </a:gridCol>
                <a:gridCol w="1557117">
                  <a:extLst>
                    <a:ext uri="{9D8B030D-6E8A-4147-A177-3AD203B41FA5}">
                      <a16:colId xmlns:a16="http://schemas.microsoft.com/office/drawing/2014/main" xmlns="" val="297035226"/>
                    </a:ext>
                  </a:extLst>
                </a:gridCol>
                <a:gridCol w="1442837">
                  <a:extLst>
                    <a:ext uri="{9D8B030D-6E8A-4147-A177-3AD203B41FA5}">
                      <a16:colId xmlns:a16="http://schemas.microsoft.com/office/drawing/2014/main" xmlns="" val="1788014754"/>
                    </a:ext>
                  </a:extLst>
                </a:gridCol>
              </a:tblGrid>
              <a:tr h="379791">
                <a:tc>
                  <a:txBody>
                    <a:bodyPr/>
                    <a:lstStyle/>
                    <a:p>
                      <a:pPr marL="0" marR="0">
                        <a:spcBef>
                          <a:spcPts val="0"/>
                        </a:spcBef>
                        <a:spcAft>
                          <a:spcPts val="0"/>
                        </a:spcAft>
                      </a:pPr>
                      <a:r>
                        <a:rPr lang="en-US" sz="1100" b="0" dirty="0">
                          <a:solidFill>
                            <a:srgbClr val="000000"/>
                          </a:solidFill>
                          <a:effectLst/>
                        </a:rPr>
                        <a:t>HIGH AVAILABILITY AND IAAS SCENARIOS</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81071305"/>
                  </a:ext>
                </a:extLst>
              </a:tr>
              <a:tr h="371352">
                <a:tc rowSpan="4">
                  <a:txBody>
                    <a:bodyPr/>
                    <a:lstStyle/>
                    <a:p>
                      <a:pPr marL="0" marR="0" algn="just">
                        <a:spcBef>
                          <a:spcPts val="0"/>
                        </a:spcBef>
                        <a:spcAft>
                          <a:spcPts val="0"/>
                        </a:spcAft>
                      </a:pPr>
                      <a:r>
                        <a:rPr lang="en-US" sz="1100" b="0" dirty="0" smtClean="0">
                          <a:solidFill>
                            <a:srgbClr val="000000"/>
                          </a:solidFill>
                          <a:effectLst/>
                        </a:rPr>
                        <a:t>Networking Scenarios</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High Availability</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Network Security Groups (NSG)</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Forced Tunneling</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IP Affinity</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User Defined Routing</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Virtual Network Appliances</a:t>
                      </a:r>
                      <a:endParaRPr lang="en-US" sz="1000" b="0" dirty="0" smtClean="0">
                        <a:solidFill>
                          <a:srgbClr val="000000"/>
                        </a:solidFill>
                        <a:effectLst/>
                      </a:endParaRPr>
                    </a:p>
                    <a:p>
                      <a:pPr marL="0" marR="0" algn="just">
                        <a:spcBef>
                          <a:spcPts val="0"/>
                        </a:spcBef>
                        <a:spcAft>
                          <a:spcPts val="0"/>
                        </a:spcAft>
                      </a:pPr>
                      <a:r>
                        <a:rPr lang="en-US" sz="1100" b="0" dirty="0" smtClean="0">
                          <a:solidFill>
                            <a:srgbClr val="000000"/>
                          </a:solidFill>
                          <a:effectLst/>
                        </a:rPr>
                        <a:t>Preview Features</a:t>
                      </a:r>
                    </a:p>
                    <a:p>
                      <a:pPr marL="0" marR="0" algn="just">
                        <a:spcBef>
                          <a:spcPts val="0"/>
                        </a:spcBef>
                        <a:spcAft>
                          <a:spcPts val="0"/>
                        </a:spcAft>
                      </a:pPr>
                      <a:r>
                        <a:rPr lang="en-US" sz="1100" b="0" dirty="0" smtClean="0">
                          <a:solidFill>
                            <a:srgbClr val="000000"/>
                          </a:solidFill>
                          <a:effectLst/>
                          <a:latin typeface="Calibri" panose="020F0502020204030204" pitchFamily="34" charset="0"/>
                          <a:ea typeface="Calibri" panose="020F0502020204030204" pitchFamily="34" charset="0"/>
                        </a:rPr>
                        <a:t>Onboarding</a:t>
                      </a:r>
                      <a:r>
                        <a:rPr lang="en-US" sz="1100" b="0" baseline="0" dirty="0" smtClean="0">
                          <a:solidFill>
                            <a:srgbClr val="000000"/>
                          </a:solidFill>
                          <a:effectLst/>
                          <a:latin typeface="Calibri" panose="020F0502020204030204" pitchFamily="34" charset="0"/>
                          <a:ea typeface="Calibri" panose="020F0502020204030204" pitchFamily="34" charset="0"/>
                        </a:rPr>
                        <a:t> Implementation Guide </a:t>
                      </a:r>
                      <a:r>
                        <a:rPr lang="en-US" sz="1100" b="0" baseline="0" dirty="0" err="1" smtClean="0">
                          <a:solidFill>
                            <a:srgbClr val="000000"/>
                          </a:solidFill>
                          <a:effectLst/>
                          <a:latin typeface="Calibri" panose="020F0502020204030204" pitchFamily="34" charset="0"/>
                          <a:ea typeface="Calibri" panose="020F0502020204030204" pitchFamily="34" charset="0"/>
                        </a:rPr>
                        <a:t>Wlakthrough</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16-February-2016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16-February-2016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16-February-2016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16-February-2016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761274190"/>
                  </a:ext>
                </a:extLst>
              </a:tr>
              <a:tr h="371352">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549618104"/>
                  </a:ext>
                </a:extLst>
              </a:tr>
              <a:tr h="337592">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1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615462492"/>
                  </a:ext>
                </a:extLst>
              </a:tr>
              <a:tr h="591022">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5"/>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17"/>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478512020"/>
                  </a:ext>
                </a:extLst>
              </a:tr>
            </a:tbl>
          </a:graphicData>
        </a:graphic>
      </p:graphicFrame>
    </p:spTree>
    <p:extLst>
      <p:ext uri="{BB962C8B-B14F-4D97-AF65-F5344CB8AC3E}">
        <p14:creationId xmlns:p14="http://schemas.microsoft.com/office/powerpoint/2010/main" val="370390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pPr defTabSz="914225">
              <a:defRPr/>
            </a:pPr>
            <a:fld id="{6A4C1A4A-E5E6-4CC1-B72C-A20A4EB3E2D2}" type="slidenum">
              <a:rPr lang="en-US">
                <a:solidFill>
                  <a:srgbClr val="505050"/>
                </a:solidFill>
              </a:rPr>
              <a:pPr defTabSz="914225">
                <a:defRPr/>
              </a:pPr>
              <a:t>9</a:t>
            </a:fld>
            <a:endParaRPr lang="en-US" dirty="0">
              <a:solidFill>
                <a:srgbClr val="505050"/>
              </a:solidFill>
            </a:endParaRPr>
          </a:p>
        </p:txBody>
      </p:sp>
      <p:sp>
        <p:nvSpPr>
          <p:cNvPr id="6" name="Title 1"/>
          <p:cNvSpPr>
            <a:spLocks noGrp="1"/>
          </p:cNvSpPr>
          <p:nvPr>
            <p:ph type="title"/>
          </p:nvPr>
        </p:nvSpPr>
        <p:spPr>
          <a:xfrm>
            <a:off x="448467" y="489"/>
            <a:ext cx="11428379" cy="645950"/>
          </a:xfrm>
        </p:spPr>
        <p:txBody>
          <a:bodyPr/>
          <a:lstStyle/>
          <a:p>
            <a:r>
              <a:rPr lang="en-US" dirty="0">
                <a:solidFill>
                  <a:srgbClr val="0072C6"/>
                </a:solidFill>
              </a:rPr>
              <a:t>AZURE EVERYWHERE – IAAS TRACK WEBINAR SCHEDULE</a:t>
            </a:r>
          </a:p>
        </p:txBody>
      </p:sp>
      <p:sp>
        <p:nvSpPr>
          <p:cNvPr id="7" name="Text Placeholder 2"/>
          <p:cNvSpPr>
            <a:spLocks noGrp="1"/>
          </p:cNvSpPr>
          <p:nvPr>
            <p:ph type="body" sz="quarter" idx="12"/>
          </p:nvPr>
        </p:nvSpPr>
        <p:spPr>
          <a:xfrm>
            <a:off x="462760" y="616869"/>
            <a:ext cx="11428379" cy="373010"/>
          </a:xfrm>
        </p:spPr>
        <p:txBody>
          <a:bodyPr/>
          <a:lstStyle/>
          <a:p>
            <a:r>
              <a:rPr lang="en-US" dirty="0" smtClean="0">
                <a:solidFill>
                  <a:srgbClr val="000000"/>
                </a:solidFill>
              </a:rPr>
              <a:t>STAGE 2 - AZURE FAST-START FOR DEV TEST ON IAAS</a:t>
            </a:r>
            <a:endParaRPr lang="en-US" dirty="0">
              <a:solidFill>
                <a:srgbClr val="00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33251703"/>
              </p:ext>
            </p:extLst>
          </p:nvPr>
        </p:nvGraphicFramePr>
        <p:xfrm>
          <a:off x="853194" y="1158984"/>
          <a:ext cx="11266480" cy="2294024"/>
        </p:xfrm>
        <a:graphic>
          <a:graphicData uri="http://schemas.openxmlformats.org/drawingml/2006/table">
            <a:tbl>
              <a:tblPr firstRow="1" firstCol="1" bandRow="1">
                <a:tableStyleId>{00A15C55-8517-42AA-B614-E9B94910E393}</a:tableStyleId>
              </a:tblPr>
              <a:tblGrid>
                <a:gridCol w="4523732">
                  <a:extLst>
                    <a:ext uri="{9D8B030D-6E8A-4147-A177-3AD203B41FA5}">
                      <a16:colId xmlns:a16="http://schemas.microsoft.com/office/drawing/2014/main" xmlns="" val="4254662158"/>
                    </a:ext>
                  </a:extLst>
                </a:gridCol>
                <a:gridCol w="2028538">
                  <a:extLst>
                    <a:ext uri="{9D8B030D-6E8A-4147-A177-3AD203B41FA5}">
                      <a16:colId xmlns:a16="http://schemas.microsoft.com/office/drawing/2014/main" xmlns="" val="4124001585"/>
                    </a:ext>
                  </a:extLst>
                </a:gridCol>
                <a:gridCol w="1685685">
                  <a:extLst>
                    <a:ext uri="{9D8B030D-6E8A-4147-A177-3AD203B41FA5}">
                      <a16:colId xmlns:a16="http://schemas.microsoft.com/office/drawing/2014/main" xmlns="" val="1582645628"/>
                    </a:ext>
                  </a:extLst>
                </a:gridCol>
                <a:gridCol w="1471404">
                  <a:extLst>
                    <a:ext uri="{9D8B030D-6E8A-4147-A177-3AD203B41FA5}">
                      <a16:colId xmlns:a16="http://schemas.microsoft.com/office/drawing/2014/main" xmlns="" val="4220927001"/>
                    </a:ext>
                  </a:extLst>
                </a:gridCol>
                <a:gridCol w="1557121">
                  <a:extLst>
                    <a:ext uri="{9D8B030D-6E8A-4147-A177-3AD203B41FA5}">
                      <a16:colId xmlns:a16="http://schemas.microsoft.com/office/drawing/2014/main" xmlns="" val="2909626672"/>
                    </a:ext>
                  </a:extLst>
                </a:gridCol>
              </a:tblGrid>
              <a:tr h="410822">
                <a:tc>
                  <a:txBody>
                    <a:bodyPr/>
                    <a:lstStyle/>
                    <a:p>
                      <a:pPr marL="0" marR="0">
                        <a:spcBef>
                          <a:spcPts val="0"/>
                        </a:spcBef>
                        <a:spcAft>
                          <a:spcPts val="0"/>
                        </a:spcAft>
                      </a:pPr>
                      <a:r>
                        <a:rPr lang="en-US" sz="1100" b="0" dirty="0">
                          <a:solidFill>
                            <a:srgbClr val="000000"/>
                          </a:solidFill>
                          <a:effectLst/>
                        </a:rPr>
                        <a:t>INTRODUCTION TO AZURE RESOURCE </a:t>
                      </a:r>
                      <a:r>
                        <a:rPr lang="en-US" sz="1100" b="0" dirty="0" smtClean="0">
                          <a:solidFill>
                            <a:srgbClr val="000000"/>
                          </a:solidFill>
                          <a:effectLst/>
                        </a:rPr>
                        <a:t>MANAGER </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solidFill>
                      <a:srgbClr val="00B0F0"/>
                    </a:solidFill>
                  </a:tcPr>
                </a:tc>
                <a:tc>
                  <a:txBody>
                    <a:bodyPr/>
                    <a:lstStyle/>
                    <a:p>
                      <a:endParaRPr lang="en-US" sz="1700" b="0" dirty="0">
                        <a:solidFill>
                          <a:srgbClr val="000000"/>
                        </a:solidFill>
                      </a:endParaRPr>
                    </a:p>
                  </a:txBody>
                  <a:tcPr marL="91427" marR="91427" marT="45713" marB="45713">
                    <a:solidFill>
                      <a:srgbClr val="00B0F0"/>
                    </a:solidFill>
                  </a:tcPr>
                </a:tc>
                <a:tc>
                  <a:txBody>
                    <a:bodyPr/>
                    <a:lstStyle/>
                    <a:p>
                      <a:endParaRPr lang="en-US" sz="1700" b="0" dirty="0">
                        <a:solidFill>
                          <a:srgbClr val="000000"/>
                        </a:solidFill>
                      </a:endParaRPr>
                    </a:p>
                  </a:txBody>
                  <a:tcPr marL="91427" marR="91427" marT="45713" marB="45713">
                    <a:solidFill>
                      <a:srgbClr val="00B0F0"/>
                    </a:solidFill>
                  </a:tcPr>
                </a:tc>
                <a:tc>
                  <a:txBody>
                    <a:bodyPr/>
                    <a:lstStyle/>
                    <a:p>
                      <a:endParaRPr lang="en-US" sz="1700" b="0" dirty="0">
                        <a:solidFill>
                          <a:srgbClr val="000000"/>
                        </a:solidFill>
                      </a:endParaRPr>
                    </a:p>
                  </a:txBody>
                  <a:tcPr marL="91427" marR="91427" marT="45713" marB="45713">
                    <a:solidFill>
                      <a:srgbClr val="00B0F0"/>
                    </a:solidFill>
                  </a:tcPr>
                </a:tc>
                <a:tc>
                  <a:txBody>
                    <a:bodyPr/>
                    <a:lstStyle/>
                    <a:p>
                      <a:endParaRPr lang="en-US" sz="1700" b="0" dirty="0">
                        <a:solidFill>
                          <a:srgbClr val="000000"/>
                        </a:solidFill>
                      </a:endParaRPr>
                    </a:p>
                  </a:txBody>
                  <a:tcPr marL="91427" marR="91427" marT="45713" marB="45713">
                    <a:solidFill>
                      <a:srgbClr val="00B0F0"/>
                    </a:solidFill>
                  </a:tcPr>
                </a:tc>
                <a:extLst>
                  <a:ext uri="{0D108BD9-81ED-4DB2-BD59-A6C34878D82A}">
                    <a16:rowId xmlns:a16="http://schemas.microsoft.com/office/drawing/2014/main" xmlns="" val="4202617728"/>
                  </a:ext>
                </a:extLst>
              </a:tr>
              <a:tr h="317389">
                <a:tc rowSpan="4">
                  <a:txBody>
                    <a:bodyPr/>
                    <a:lstStyle/>
                    <a:p>
                      <a:pPr marL="0" marR="0" algn="l">
                        <a:spcBef>
                          <a:spcPts val="0"/>
                        </a:spcBef>
                        <a:spcAft>
                          <a:spcPts val="0"/>
                        </a:spcAft>
                      </a:pPr>
                      <a:r>
                        <a:rPr lang="en-US" sz="1100" b="0" dirty="0">
                          <a:solidFill>
                            <a:srgbClr val="000000"/>
                          </a:solidFill>
                          <a:effectLst/>
                        </a:rPr>
                        <a:t>Azure Resource Manager Overview</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 Resource G</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 Management Portals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Azure Resource Manager (ARM) – Resource Providers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ARM – Tools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 Visual Studio Deployment</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 Troubleshooting</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Event Viewer in the Azure Portal</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Deployment operations in the Azure Portal</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Deployment logs in PowerShell</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18-February-2016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18-February-2016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18-February-2016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18-February-2016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83822976"/>
                  </a:ext>
                </a:extLst>
              </a:tr>
              <a:tr h="317389">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027618821"/>
                  </a:ext>
                </a:extLst>
              </a:tr>
              <a:tr h="317389">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4"/>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5"/>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745738909"/>
                  </a:ext>
                </a:extLst>
              </a:tr>
              <a:tr h="931035">
                <a:tc vMerge="1">
                  <a:txBody>
                    <a:bodyPr/>
                    <a:lstStyle/>
                    <a:p>
                      <a:endParaRPr lang="en-US"/>
                    </a:p>
                  </a:txBody>
                  <a:tcPr/>
                </a:tc>
                <a:tc>
                  <a:txBody>
                    <a:bodyPr/>
                    <a:lstStyle/>
                    <a:p>
                      <a:pPr marL="0" marR="0" algn="ctr">
                        <a:spcBef>
                          <a:spcPts val="0"/>
                        </a:spcBef>
                        <a:spcAft>
                          <a:spcPts val="0"/>
                        </a:spcAft>
                      </a:pPr>
                      <a:r>
                        <a:rPr lang="en-US" sz="1000" u="sng" dirty="0">
                          <a:solidFill>
                            <a:srgbClr val="000000"/>
                          </a:solidFill>
                          <a:effectLst/>
                          <a:hlinkClick r:id="rId6"/>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7"/>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8"/>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9"/>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4277727139"/>
                  </a:ext>
                </a:extLst>
              </a:tr>
            </a:tbl>
          </a:graphicData>
        </a:graphic>
      </p:graphicFrame>
      <p:graphicFrame>
        <p:nvGraphicFramePr>
          <p:cNvPr id="9" name="Table 8"/>
          <p:cNvGraphicFramePr>
            <a:graphicFrameLocks noGrp="1"/>
          </p:cNvGraphicFramePr>
          <p:nvPr>
            <p:extLst/>
          </p:nvPr>
        </p:nvGraphicFramePr>
        <p:xfrm>
          <a:off x="853195" y="3544534"/>
          <a:ext cx="11266485" cy="1575895"/>
        </p:xfrm>
        <a:graphic>
          <a:graphicData uri="http://schemas.openxmlformats.org/drawingml/2006/table">
            <a:tbl>
              <a:tblPr firstRow="1" firstCol="1" bandRow="1">
                <a:tableStyleId>{00A15C55-8517-42AA-B614-E9B94910E393}</a:tableStyleId>
              </a:tblPr>
              <a:tblGrid>
                <a:gridCol w="4552304">
                  <a:extLst>
                    <a:ext uri="{9D8B030D-6E8A-4147-A177-3AD203B41FA5}">
                      <a16:colId xmlns:a16="http://schemas.microsoft.com/office/drawing/2014/main" xmlns="" val="1233178440"/>
                    </a:ext>
                  </a:extLst>
                </a:gridCol>
                <a:gridCol w="2014252">
                  <a:extLst>
                    <a:ext uri="{9D8B030D-6E8A-4147-A177-3AD203B41FA5}">
                      <a16:colId xmlns:a16="http://schemas.microsoft.com/office/drawing/2014/main" xmlns="" val="3048482709"/>
                    </a:ext>
                  </a:extLst>
                </a:gridCol>
                <a:gridCol w="1685685">
                  <a:extLst>
                    <a:ext uri="{9D8B030D-6E8A-4147-A177-3AD203B41FA5}">
                      <a16:colId xmlns:a16="http://schemas.microsoft.com/office/drawing/2014/main" xmlns="" val="614974062"/>
                    </a:ext>
                  </a:extLst>
                </a:gridCol>
                <a:gridCol w="1457119">
                  <a:extLst>
                    <a:ext uri="{9D8B030D-6E8A-4147-A177-3AD203B41FA5}">
                      <a16:colId xmlns:a16="http://schemas.microsoft.com/office/drawing/2014/main" xmlns="" val="752603703"/>
                    </a:ext>
                  </a:extLst>
                </a:gridCol>
                <a:gridCol w="1557125">
                  <a:extLst>
                    <a:ext uri="{9D8B030D-6E8A-4147-A177-3AD203B41FA5}">
                      <a16:colId xmlns:a16="http://schemas.microsoft.com/office/drawing/2014/main" xmlns="" val="3531332556"/>
                    </a:ext>
                  </a:extLst>
                </a:gridCol>
              </a:tblGrid>
              <a:tr h="353645">
                <a:tc>
                  <a:txBody>
                    <a:bodyPr/>
                    <a:lstStyle/>
                    <a:p>
                      <a:pPr marL="0" marR="0">
                        <a:spcBef>
                          <a:spcPts val="0"/>
                        </a:spcBef>
                        <a:spcAft>
                          <a:spcPts val="0"/>
                        </a:spcAft>
                      </a:pPr>
                      <a:r>
                        <a:rPr lang="en-US" sz="1100" b="0" dirty="0">
                          <a:solidFill>
                            <a:srgbClr val="000000"/>
                          </a:solidFill>
                          <a:effectLst/>
                        </a:rPr>
                        <a:t>MANAGING VIRTUAL MACHINES WITH WINDOWS POWERSHELL</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tc>
                  <a:txBody>
                    <a:bodyPr/>
                    <a:lstStyle/>
                    <a:p>
                      <a:endParaRPr lang="en-US" sz="1600">
                        <a:solidFill>
                          <a:srgbClr val="000000"/>
                        </a:solidFill>
                      </a:endParaRPr>
                    </a:p>
                  </a:txBody>
                  <a:tcPr marL="91427" marR="91427" marT="45713" marB="45713"/>
                </a:tc>
                <a:extLst>
                  <a:ext uri="{0D108BD9-81ED-4DB2-BD59-A6C34878D82A}">
                    <a16:rowId xmlns:a16="http://schemas.microsoft.com/office/drawing/2014/main" xmlns="" val="603508738"/>
                  </a:ext>
                </a:extLst>
              </a:tr>
              <a:tr h="335233">
                <a:tc rowSpan="4">
                  <a:txBody>
                    <a:bodyPr/>
                    <a:lstStyle/>
                    <a:p>
                      <a:pPr marL="0" marR="0" algn="l">
                        <a:spcBef>
                          <a:spcPts val="0"/>
                        </a:spcBef>
                        <a:spcAft>
                          <a:spcPts val="0"/>
                        </a:spcAft>
                      </a:pPr>
                      <a:r>
                        <a:rPr lang="en-US" sz="1100" b="0" dirty="0">
                          <a:solidFill>
                            <a:srgbClr val="000000"/>
                          </a:solidFill>
                          <a:effectLst/>
                        </a:rPr>
                        <a:t>Management Mechanisms</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V2 (ARM)</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Demo- V2 PowerShell Script</a:t>
                      </a:r>
                      <a:endParaRPr lang="en-US" sz="1000" b="0" dirty="0">
                        <a:solidFill>
                          <a:srgbClr val="000000"/>
                        </a:solidFill>
                        <a:effectLst/>
                      </a:endParaRPr>
                    </a:p>
                    <a:p>
                      <a:pPr marL="0" marR="0" algn="l">
                        <a:spcBef>
                          <a:spcPts val="0"/>
                        </a:spcBef>
                        <a:spcAft>
                          <a:spcPts val="0"/>
                        </a:spcAft>
                      </a:pPr>
                      <a:r>
                        <a:rPr lang="en-US" sz="1100" b="0" dirty="0">
                          <a:solidFill>
                            <a:srgbClr val="000000"/>
                          </a:solidFill>
                          <a:effectLst/>
                        </a:rPr>
                        <a:t>Classic</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19-February-2016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19-February-2016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19-February-2016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19-February-2016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899788341"/>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192342890"/>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2"/>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13"/>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150467412"/>
                  </a:ext>
                </a:extLst>
              </a:tr>
              <a:tr h="246980">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5"/>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6"/>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17"/>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91405394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61340452"/>
              </p:ext>
            </p:extLst>
          </p:nvPr>
        </p:nvGraphicFramePr>
        <p:xfrm>
          <a:off x="853194" y="5211954"/>
          <a:ext cx="11266486" cy="1575895"/>
        </p:xfrm>
        <a:graphic>
          <a:graphicData uri="http://schemas.openxmlformats.org/drawingml/2006/table">
            <a:tbl>
              <a:tblPr firstRow="1" firstCol="1" bandRow="1">
                <a:tableStyleId>{00A15C55-8517-42AA-B614-E9B94910E393}</a:tableStyleId>
              </a:tblPr>
              <a:tblGrid>
                <a:gridCol w="4770366">
                  <a:extLst>
                    <a:ext uri="{9D8B030D-6E8A-4147-A177-3AD203B41FA5}">
                      <a16:colId xmlns:a16="http://schemas.microsoft.com/office/drawing/2014/main" xmlns="" val="2789733778"/>
                    </a:ext>
                  </a:extLst>
                </a:gridCol>
                <a:gridCol w="1810476">
                  <a:extLst>
                    <a:ext uri="{9D8B030D-6E8A-4147-A177-3AD203B41FA5}">
                      <a16:colId xmlns:a16="http://schemas.microsoft.com/office/drawing/2014/main" xmlns="" val="515757013"/>
                    </a:ext>
                  </a:extLst>
                </a:gridCol>
                <a:gridCol w="1699972">
                  <a:extLst>
                    <a:ext uri="{9D8B030D-6E8A-4147-A177-3AD203B41FA5}">
                      <a16:colId xmlns:a16="http://schemas.microsoft.com/office/drawing/2014/main" xmlns="" val="2934552516"/>
                    </a:ext>
                  </a:extLst>
                </a:gridCol>
                <a:gridCol w="1457119">
                  <a:extLst>
                    <a:ext uri="{9D8B030D-6E8A-4147-A177-3AD203B41FA5}">
                      <a16:colId xmlns:a16="http://schemas.microsoft.com/office/drawing/2014/main" xmlns="" val="1391311523"/>
                    </a:ext>
                  </a:extLst>
                </a:gridCol>
                <a:gridCol w="1528553">
                  <a:extLst>
                    <a:ext uri="{9D8B030D-6E8A-4147-A177-3AD203B41FA5}">
                      <a16:colId xmlns:a16="http://schemas.microsoft.com/office/drawing/2014/main" xmlns="" val="1949645493"/>
                    </a:ext>
                  </a:extLst>
                </a:gridCol>
              </a:tblGrid>
              <a:tr h="353645">
                <a:tc>
                  <a:txBody>
                    <a:bodyPr/>
                    <a:lstStyle/>
                    <a:p>
                      <a:pPr marL="0" marR="0">
                        <a:spcBef>
                          <a:spcPts val="0"/>
                        </a:spcBef>
                        <a:spcAft>
                          <a:spcPts val="0"/>
                        </a:spcAft>
                      </a:pPr>
                      <a:r>
                        <a:rPr lang="en-US" sz="1100" b="1" dirty="0">
                          <a:solidFill>
                            <a:srgbClr val="000000"/>
                          </a:solidFill>
                          <a:effectLst/>
                        </a:rPr>
                        <a:t>MANAGING DESIRED STATE WITH WINDOWS </a:t>
                      </a:r>
                      <a:r>
                        <a:rPr lang="en-US" sz="1100" b="1" dirty="0" smtClean="0">
                          <a:solidFill>
                            <a:srgbClr val="000000"/>
                          </a:solidFill>
                          <a:effectLst/>
                        </a:rPr>
                        <a:t>POWERSHELL (TODAY)</a:t>
                      </a:r>
                      <a:endParaRPr lang="en-US" sz="1000" b="1" dirty="0">
                        <a:solidFill>
                          <a:srgbClr val="000000"/>
                        </a:solidFill>
                        <a:effectLst/>
                        <a:latin typeface="Calibri" panose="020F0502020204030204" pitchFamily="34" charset="0"/>
                        <a:ea typeface="Calibri" panose="020F0502020204030204" pitchFamily="34" charset="0"/>
                      </a:endParaRPr>
                    </a:p>
                  </a:txBody>
                  <a:tcPr marL="68570" marR="68570" marT="0" marB="0" anchor="ctr">
                    <a:solidFill>
                      <a:schemeClr val="bg2"/>
                    </a:solidFill>
                  </a:tcPr>
                </a:tc>
                <a:tc>
                  <a:txBody>
                    <a:bodyPr/>
                    <a:lstStyle/>
                    <a:p>
                      <a:endParaRPr lang="en-US" sz="1600" b="1" dirty="0">
                        <a:solidFill>
                          <a:srgbClr val="000000"/>
                        </a:solidFill>
                      </a:endParaRPr>
                    </a:p>
                  </a:txBody>
                  <a:tcPr marL="91427" marR="91427" marT="45713" marB="45713">
                    <a:solidFill>
                      <a:schemeClr val="bg2"/>
                    </a:solidFill>
                  </a:tcPr>
                </a:tc>
                <a:tc>
                  <a:txBody>
                    <a:bodyPr/>
                    <a:lstStyle/>
                    <a:p>
                      <a:endParaRPr lang="en-US" sz="1600" b="1" dirty="0">
                        <a:solidFill>
                          <a:srgbClr val="000000"/>
                        </a:solidFill>
                      </a:endParaRPr>
                    </a:p>
                  </a:txBody>
                  <a:tcPr marL="91427" marR="91427" marT="45713" marB="45713">
                    <a:solidFill>
                      <a:schemeClr val="bg2"/>
                    </a:solidFill>
                  </a:tcPr>
                </a:tc>
                <a:tc>
                  <a:txBody>
                    <a:bodyPr/>
                    <a:lstStyle/>
                    <a:p>
                      <a:endParaRPr lang="en-US" sz="1600" b="1" dirty="0">
                        <a:solidFill>
                          <a:srgbClr val="000000"/>
                        </a:solidFill>
                      </a:endParaRPr>
                    </a:p>
                  </a:txBody>
                  <a:tcPr marL="91427" marR="91427" marT="45713" marB="45713">
                    <a:solidFill>
                      <a:schemeClr val="bg2"/>
                    </a:solidFill>
                  </a:tcPr>
                </a:tc>
                <a:tc>
                  <a:txBody>
                    <a:bodyPr/>
                    <a:lstStyle/>
                    <a:p>
                      <a:endParaRPr lang="en-US" sz="1600" b="1" dirty="0">
                        <a:solidFill>
                          <a:srgbClr val="000000"/>
                        </a:solidFill>
                      </a:endParaRPr>
                    </a:p>
                  </a:txBody>
                  <a:tcPr marL="91427" marR="91427" marT="45713" marB="45713">
                    <a:solidFill>
                      <a:schemeClr val="bg2"/>
                    </a:solidFill>
                  </a:tcPr>
                </a:tc>
                <a:extLst>
                  <a:ext uri="{0D108BD9-81ED-4DB2-BD59-A6C34878D82A}">
                    <a16:rowId xmlns:a16="http://schemas.microsoft.com/office/drawing/2014/main" xmlns="" val="1736305202"/>
                  </a:ext>
                </a:extLst>
              </a:tr>
              <a:tr h="335233">
                <a:tc rowSpan="4">
                  <a:txBody>
                    <a:bodyPr/>
                    <a:lstStyle/>
                    <a:p>
                      <a:pPr marL="0" marR="0" algn="just">
                        <a:spcBef>
                          <a:spcPts val="0"/>
                        </a:spcBef>
                        <a:spcAft>
                          <a:spcPts val="0"/>
                        </a:spcAft>
                      </a:pPr>
                      <a:r>
                        <a:rPr lang="en-US" sz="1100" b="0" dirty="0">
                          <a:solidFill>
                            <a:srgbClr val="000000"/>
                          </a:solidFill>
                          <a:effectLst/>
                        </a:rPr>
                        <a:t>PowerShell Progression</a:t>
                      </a:r>
                      <a:endParaRPr lang="en-US" sz="1000" b="0" dirty="0">
                        <a:solidFill>
                          <a:srgbClr val="000000"/>
                        </a:solidFill>
                        <a:effectLst/>
                      </a:endParaRPr>
                    </a:p>
                    <a:p>
                      <a:pPr marL="0" marR="0" algn="just">
                        <a:spcBef>
                          <a:spcPts val="0"/>
                        </a:spcBef>
                        <a:spcAft>
                          <a:spcPts val="0"/>
                        </a:spcAft>
                      </a:pPr>
                      <a:r>
                        <a:rPr lang="en-US" sz="1100" b="0" dirty="0">
                          <a:solidFill>
                            <a:srgbClr val="000000"/>
                          </a:solidFill>
                          <a:effectLst/>
                        </a:rPr>
                        <a:t>Simplify Configuration</a:t>
                      </a:r>
                      <a:endParaRPr lang="en-US" sz="1000" b="0" dirty="0">
                        <a:solidFill>
                          <a:srgbClr val="000000"/>
                        </a:solidFill>
                        <a:effectLst/>
                      </a:endParaRPr>
                    </a:p>
                    <a:p>
                      <a:pPr marL="0" marR="0" algn="just">
                        <a:spcBef>
                          <a:spcPts val="0"/>
                        </a:spcBef>
                        <a:spcAft>
                          <a:spcPts val="0"/>
                        </a:spcAft>
                      </a:pPr>
                      <a:r>
                        <a:rPr lang="en-US" sz="1100" b="0" dirty="0">
                          <a:solidFill>
                            <a:srgbClr val="000000"/>
                          </a:solidFill>
                          <a:effectLst/>
                        </a:rPr>
                        <a:t>Configuration and Continuous Deployment</a:t>
                      </a:r>
                      <a:endParaRPr lang="en-US" sz="1000" b="0" dirty="0">
                        <a:solidFill>
                          <a:srgbClr val="000000"/>
                        </a:solidFill>
                        <a:effectLst/>
                      </a:endParaRPr>
                    </a:p>
                    <a:p>
                      <a:pPr marL="0" marR="0" algn="just">
                        <a:spcBef>
                          <a:spcPts val="0"/>
                        </a:spcBef>
                        <a:spcAft>
                          <a:spcPts val="0"/>
                        </a:spcAft>
                      </a:pPr>
                      <a:r>
                        <a:rPr lang="en-US" sz="1100" b="0" dirty="0">
                          <a:solidFill>
                            <a:srgbClr val="000000"/>
                          </a:solidFill>
                          <a:effectLst/>
                        </a:rPr>
                        <a:t>DSC Log Files</a:t>
                      </a:r>
                      <a:endParaRPr lang="en-US" sz="1000" b="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22-February-2016</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dirty="0">
                          <a:solidFill>
                            <a:srgbClr val="000000"/>
                          </a:solidFill>
                          <a:effectLst/>
                        </a:rPr>
                        <a:t>22-February-2016</a:t>
                      </a:r>
                      <a:endParaRPr lang="en-US" sz="1000" dirty="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22-February-2016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22-February-2016</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469098649"/>
                  </a:ext>
                </a:extLst>
              </a:tr>
              <a:tr h="335233">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rPr>
                        <a:t>2:30 AM-5:00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l">
                        <a:spcBef>
                          <a:spcPts val="0"/>
                        </a:spcBef>
                        <a:spcAft>
                          <a:spcPts val="0"/>
                        </a:spcAft>
                      </a:pPr>
                      <a:r>
                        <a:rPr lang="en-US" sz="1100">
                          <a:solidFill>
                            <a:srgbClr val="000000"/>
                          </a:solidFill>
                          <a:effectLst/>
                        </a:rPr>
                        <a:t>6:00 AM- 8:30 AM GMT</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100">
                          <a:solidFill>
                            <a:srgbClr val="000000"/>
                          </a:solidFill>
                          <a:effectLst/>
                        </a:rPr>
                        <a:t>9:30 AM-12:00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100">
                          <a:solidFill>
                            <a:srgbClr val="000000"/>
                          </a:solidFill>
                          <a:effectLst/>
                        </a:rPr>
                        <a:t>3:30 PM-6:00 PM GMT</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632853935"/>
                  </a:ext>
                </a:extLst>
              </a:tr>
              <a:tr h="304757">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18"/>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19"/>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0"/>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a:solidFill>
                            <a:srgbClr val="000000"/>
                          </a:solidFill>
                          <a:effectLst/>
                          <a:hlinkClick r:id="rId21"/>
                        </a:rPr>
                        <a:t>Time in my time zone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2699445119"/>
                  </a:ext>
                </a:extLst>
              </a:tr>
              <a:tr h="246980">
                <a:tc vMerge="1">
                  <a:txBody>
                    <a:bodyPr/>
                    <a:lstStyle/>
                    <a:p>
                      <a:endParaRPr lang="en-US"/>
                    </a:p>
                  </a:txBody>
                  <a:tcPr/>
                </a:tc>
                <a:tc>
                  <a:txBody>
                    <a:bodyPr/>
                    <a:lstStyle/>
                    <a:p>
                      <a:pPr marL="0" marR="0" algn="ctr">
                        <a:spcBef>
                          <a:spcPts val="0"/>
                        </a:spcBef>
                        <a:spcAft>
                          <a:spcPts val="0"/>
                        </a:spcAft>
                      </a:pPr>
                      <a:r>
                        <a:rPr lang="en-US" sz="1000" u="sng">
                          <a:solidFill>
                            <a:srgbClr val="000000"/>
                          </a:solidFill>
                          <a:effectLst/>
                          <a:hlinkClick r:id="rId22"/>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3"/>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lgn="ctr">
                        <a:spcBef>
                          <a:spcPts val="0"/>
                        </a:spcBef>
                        <a:spcAft>
                          <a:spcPts val="0"/>
                        </a:spcAft>
                      </a:pPr>
                      <a:r>
                        <a:rPr lang="en-US" sz="1000" u="sng">
                          <a:solidFill>
                            <a:srgbClr val="000000"/>
                          </a:solidFill>
                          <a:effectLst/>
                          <a:hlinkClick r:id="rId24"/>
                        </a:rPr>
                        <a:t>Register here</a:t>
                      </a:r>
                      <a:endParaRPr lang="en-US" sz="1000">
                        <a:solidFill>
                          <a:srgbClr val="000000"/>
                        </a:solidFill>
                        <a:effectLst/>
                        <a:latin typeface="Calibri" panose="020F0502020204030204" pitchFamily="34" charset="0"/>
                        <a:ea typeface="Calibri" panose="020F0502020204030204" pitchFamily="34" charset="0"/>
                      </a:endParaRPr>
                    </a:p>
                  </a:txBody>
                  <a:tcPr marL="0" marR="0" marT="0" marB="0" anchor="ctr"/>
                </a:tc>
                <a:tc>
                  <a:txBody>
                    <a:bodyPr/>
                    <a:lstStyle/>
                    <a:p>
                      <a:pPr marL="0" marR="0" algn="ctr">
                        <a:spcBef>
                          <a:spcPts val="0"/>
                        </a:spcBef>
                        <a:spcAft>
                          <a:spcPts val="0"/>
                        </a:spcAft>
                      </a:pPr>
                      <a:r>
                        <a:rPr lang="en-US" sz="1000" u="sng" dirty="0">
                          <a:solidFill>
                            <a:srgbClr val="000000"/>
                          </a:solidFill>
                          <a:effectLst/>
                          <a:hlinkClick r:id="rId25"/>
                        </a:rPr>
                        <a:t>Register here</a:t>
                      </a:r>
                      <a:endParaRPr lang="en-US" sz="1000" dirty="0">
                        <a:solidFill>
                          <a:srgbClr val="000000"/>
                        </a:solidFill>
                        <a:effectLst/>
                        <a:latin typeface="Calibri" panose="020F0502020204030204" pitchFamily="34" charset="0"/>
                        <a:ea typeface="Calibri" panose="020F0502020204030204" pitchFamily="34" charset="0"/>
                      </a:endParaRPr>
                    </a:p>
                  </a:txBody>
                  <a:tcPr marL="0" marR="0" marT="0" marB="0" anchor="ctr"/>
                </a:tc>
                <a:extLst>
                  <a:ext uri="{0D108BD9-81ED-4DB2-BD59-A6C34878D82A}">
                    <a16:rowId xmlns:a16="http://schemas.microsoft.com/office/drawing/2014/main" xmlns="" val="1670303208"/>
                  </a:ext>
                </a:extLst>
              </a:tr>
            </a:tbl>
          </a:graphicData>
        </a:graphic>
      </p:graphicFrame>
    </p:spTree>
    <p:extLst>
      <p:ext uri="{BB962C8B-B14F-4D97-AF65-F5344CB8AC3E}">
        <p14:creationId xmlns:p14="http://schemas.microsoft.com/office/powerpoint/2010/main" val="16897775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6.3|10.2"/>
</p:tagLst>
</file>

<file path=ppt/tags/tag2.xml><?xml version="1.0" encoding="utf-8"?>
<p:tagLst xmlns:a="http://schemas.openxmlformats.org/drawingml/2006/main" xmlns:r="http://schemas.openxmlformats.org/officeDocument/2006/relationships" xmlns:p="http://schemas.openxmlformats.org/presentationml/2006/main">
  <p:tag name="TIMING" val="|11.4|19.7|7.7|12.1"/>
</p:tagLst>
</file>

<file path=ppt/tags/tag3.xml><?xml version="1.0" encoding="utf-8"?>
<p:tagLst xmlns:a="http://schemas.openxmlformats.org/drawingml/2006/main" xmlns:r="http://schemas.openxmlformats.org/officeDocument/2006/relationships" xmlns:p="http://schemas.openxmlformats.org/presentationml/2006/main">
  <p:tag name="TIMING" val="|11.4|19.7|7.7|12.1"/>
</p:tagLst>
</file>

<file path=ppt/tags/tag4.xml><?xml version="1.0" encoding="utf-8"?>
<p:tagLst xmlns:a="http://schemas.openxmlformats.org/drawingml/2006/main" xmlns:r="http://schemas.openxmlformats.org/officeDocument/2006/relationships" xmlns:p="http://schemas.openxmlformats.org/presentationml/2006/main">
  <p:tag name="TIMING" val="|19.9|39.2|2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Y14_EPG_Internal_Template_16x9_White">
  <a:themeElements>
    <a:clrScheme name="EPG Internal Light">
      <a:dk1>
        <a:srgbClr val="00000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43AFFF"/>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for_review_FY14_EPG_Internal_Template_Light_16x9_v03.potx" id="{6AE41D76-41FF-4D80-854C-F1874BB677F2}" vid="{E5BCD4AF-20DA-4DE6-99A0-3536F3E3D2DC}"/>
    </a:ext>
  </a:extLst>
</a:theme>
</file>

<file path=ppt/theme/theme3.xml><?xml version="1.0" encoding="utf-8"?>
<a:theme xmlns:a="http://schemas.openxmlformats.org/drawingml/2006/main" name="3_FY13 EPG Presentation Template_In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wrap="none" lIns="91440" tIns="91440" rIns="91440" bIns="91440" rtlCol="0" anchor="t">
        <a:spAutoFit/>
      </a:bodyPr>
      <a:lstStyle>
        <a:defPPr>
          <a:defRPr sz="1100" dirty="0" smtClean="0">
            <a:latin typeface="Segoe UI" pitchFamily="34" charset="0"/>
            <a:ea typeface="Segoe UI" pitchFamily="34" charset="0"/>
            <a:cs typeface="Segoe UI"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DE3C0D148D1F4DB888C64D6B0E129F" ma:contentTypeVersion="0" ma:contentTypeDescription="Create a new document." ma:contentTypeScope="" ma:versionID="c9bbac06d1472bc435fb97d088133d1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25B07-C2AB-4899-B442-E9AA800311EC}">
  <ds:schemaRefs>
    <ds:schemaRef ds:uri="http://schemas.microsoft.com/sharepoint/v3/contenttype/forms"/>
  </ds:schemaRefs>
</ds:datastoreItem>
</file>

<file path=customXml/itemProps2.xml><?xml version="1.0" encoding="utf-8"?>
<ds:datastoreItem xmlns:ds="http://schemas.openxmlformats.org/officeDocument/2006/customXml" ds:itemID="{F3F4124D-F1DA-4434-96DC-85A145796379}">
  <ds:schemaRef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70E8817-8891-4CF6-AA3D-E420156A4A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5406</TotalTime>
  <Words>5399</Words>
  <Application>Microsoft Office PowerPoint</Application>
  <PresentationFormat>Widescreen</PresentationFormat>
  <Paragraphs>843</Paragraphs>
  <Slides>39</Slides>
  <Notes>20</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3</vt:i4>
      </vt:variant>
      <vt:variant>
        <vt:lpstr>Slide Titles</vt:lpstr>
      </vt:variant>
      <vt:variant>
        <vt:i4>39</vt:i4>
      </vt:variant>
    </vt:vector>
  </HeadingPairs>
  <TitlesOfParts>
    <vt:vector size="57" baseType="lpstr">
      <vt:lpstr>Arial</vt:lpstr>
      <vt:lpstr>Calibri</vt:lpstr>
      <vt:lpstr>Calibri Light</vt:lpstr>
      <vt:lpstr>Courier New</vt:lpstr>
      <vt:lpstr>Segoe Pro Light</vt:lpstr>
      <vt:lpstr>Segoe Pro Semibold</vt:lpstr>
      <vt:lpstr>Segoe Semibold</vt:lpstr>
      <vt:lpstr>Segoe UI</vt:lpstr>
      <vt:lpstr>Segoe UI Light</vt:lpstr>
      <vt:lpstr>Symbol</vt:lpstr>
      <vt:lpstr>Times New Roman</vt:lpstr>
      <vt:lpstr>Wingdings</vt:lpstr>
      <vt:lpstr>Office Theme</vt:lpstr>
      <vt:lpstr>FY14_EPG_Internal_Template_16x9_White</vt:lpstr>
      <vt:lpstr>3_FY13 EPG Presentation Template_Internal_16x9_Light</vt:lpstr>
      <vt:lpstr>Acrobat Document</vt:lpstr>
      <vt:lpstr>Package</vt:lpstr>
      <vt:lpstr>Adobe Acrobat Document</vt:lpstr>
      <vt:lpstr> Azure Everywhere Overview to Partners</vt:lpstr>
      <vt:lpstr>PowerPoint Presentation</vt:lpstr>
      <vt:lpstr>Resources</vt:lpstr>
      <vt:lpstr>Link to Fast Start Courses on Partner University</vt:lpstr>
      <vt:lpstr>Fast Start Training Schedule and Registration Links</vt:lpstr>
      <vt:lpstr>PowerPoint Presentation</vt:lpstr>
      <vt:lpstr>AZURE EVERYWHERE – IAAS TRACK WEBINAR SCHEDULE</vt:lpstr>
      <vt:lpstr>AZURE EVERYWHERE – IAAS TRACK WEBINAR SCHEDULE</vt:lpstr>
      <vt:lpstr>AZURE EVERYWHERE – IAAS TRACK WEBINAR SCHEDULE</vt:lpstr>
      <vt:lpstr>AZURE EVERYWHERE – IAAS TRACK WEBINAR SCHEDULE</vt:lpstr>
      <vt:lpstr>AZURE EVERYWHERE – IAAS TRACK WEBINAR SCHEDULE</vt:lpstr>
      <vt:lpstr>Fast Start –  Sample Customer Workshop Agenda</vt:lpstr>
      <vt:lpstr>Course 15796   </vt:lpstr>
      <vt:lpstr>Course 15796 – Dev Test on Azure IaaS</vt:lpstr>
      <vt:lpstr>Course 15796 – Dev Test on Azure IaaS</vt:lpstr>
      <vt:lpstr>Course 15796 – Dev Test on Azure IaaS</vt:lpstr>
      <vt:lpstr>Azure Everywhere – Informational Video</vt:lpstr>
      <vt:lpstr>EDUCATE</vt:lpstr>
      <vt:lpstr>PowerPoint Presentation</vt:lpstr>
      <vt:lpstr>Module 03: Managing Desired State with Windows PowerShell</vt:lpstr>
      <vt:lpstr>PowerShell  Progression …</vt:lpstr>
      <vt:lpstr>PowerShell Desired State Configuration (DSC)…</vt:lpstr>
      <vt:lpstr>DSC Leveraged</vt:lpstr>
      <vt:lpstr>DSC Terminology</vt:lpstr>
      <vt:lpstr>PowerPoint Presentation</vt:lpstr>
      <vt:lpstr>Simplify  Configuration Set up webservers</vt:lpstr>
      <vt:lpstr>Configuration Drift with standard scripts</vt:lpstr>
      <vt:lpstr>Configuration Drift with DSC</vt:lpstr>
      <vt:lpstr>Push Model</vt:lpstr>
      <vt:lpstr>DSC Decouples …</vt:lpstr>
      <vt:lpstr>Configuration and Continuous Deployment</vt:lpstr>
      <vt:lpstr>DSC Enables …</vt:lpstr>
      <vt:lpstr>Troubleshooting DSC</vt:lpstr>
      <vt:lpstr>Troubleshooting DSC (con’t)</vt:lpstr>
      <vt:lpstr>Demo - DSC Log Files</vt:lpstr>
      <vt:lpstr>PowerPoint Presentation</vt:lpstr>
      <vt:lpstr>PowerPoint Presentation</vt:lpstr>
      <vt:lpstr>Questions?</vt:lpstr>
      <vt:lpstr>PowerPoint Presentation</vt:lpstr>
    </vt:vector>
  </TitlesOfParts>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Ranjana Jain</cp:lastModifiedBy>
  <cp:revision>426</cp:revision>
  <dcterms:created xsi:type="dcterms:W3CDTF">2013-09-16T15:58:20Z</dcterms:created>
  <dcterms:modified xsi:type="dcterms:W3CDTF">2016-02-06T09:25:24Z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0x010100EFDE3C0D148D1F4DB888C64D6B0E129F</vt:lpwstr>
  </property>
</Properties>
</file>